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300" r:id="rId13"/>
    <p:sldId id="268" r:id="rId14"/>
    <p:sldId id="301" r:id="rId15"/>
    <p:sldId id="269" r:id="rId16"/>
    <p:sldId id="270" r:id="rId17"/>
    <p:sldId id="273" r:id="rId18"/>
    <p:sldId id="271" r:id="rId19"/>
    <p:sldId id="275" r:id="rId20"/>
    <p:sldId id="274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6" r:id="rId29"/>
    <p:sldId id="283" r:id="rId30"/>
    <p:sldId id="287" r:id="rId31"/>
    <p:sldId id="284" r:id="rId32"/>
    <p:sldId id="285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9F4"/>
    <a:srgbClr val="484848"/>
    <a:srgbClr val="5C5C5C"/>
    <a:srgbClr val="383838"/>
    <a:srgbClr val="494949"/>
    <a:srgbClr val="454545"/>
    <a:srgbClr val="4F81BD"/>
    <a:srgbClr val="F3F3F3"/>
    <a:srgbClr val="D23434"/>
    <a:srgbClr val="D2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939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8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1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7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6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4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7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842F-23A1-4F3B-80F3-7E11C6DB8B8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8C74-6E39-49DB-A3D1-76384853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26172"/>
            <a:ext cx="5580112" cy="4196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Ц</a:t>
            </a:r>
            <a:r>
              <a:rPr lang="ru-RU" sz="4000" dirty="0" smtClean="0">
                <a:solidFill>
                  <a:srgbClr val="002060"/>
                </a:solidFill>
              </a:rPr>
              <a:t>иркулирующие нуклеиновые кислоты в плазме крови человека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05273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 </a:t>
            </a:r>
            <a:r>
              <a:rPr lang="ru-RU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Жигулин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2" y="2481535"/>
            <a:ext cx="9151932" cy="407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31086"/>
            <a:ext cx="784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Источники циркулирующей нуклеиновой кислоты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383" y="2789312"/>
            <a:ext cx="19854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Некроз и </a:t>
            </a:r>
            <a:r>
              <a:rPr lang="ru-RU" sz="1400" dirty="0" err="1" smtClean="0"/>
              <a:t>апоптоз</a:t>
            </a:r>
            <a:endParaRPr lang="ru-RU" sz="1400" dirty="0" smtClean="0"/>
          </a:p>
          <a:p>
            <a:r>
              <a:rPr lang="ru-RU" sz="1400" dirty="0" smtClean="0"/>
              <a:t>нормальных и раковых</a:t>
            </a:r>
          </a:p>
          <a:p>
            <a:r>
              <a:rPr lang="ru-RU" sz="1400" dirty="0" smtClean="0"/>
              <a:t>клеток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01863" y="1196752"/>
            <a:ext cx="1789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Источники </a:t>
            </a:r>
          </a:p>
          <a:p>
            <a:r>
              <a:rPr lang="ru-RU" b="1" dirty="0" smtClean="0"/>
              <a:t>эндогенного </a:t>
            </a:r>
          </a:p>
          <a:p>
            <a:r>
              <a:rPr lang="ru-RU" b="1" dirty="0" smtClean="0"/>
              <a:t>происхождения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196752"/>
            <a:ext cx="1789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Источники </a:t>
            </a:r>
          </a:p>
          <a:p>
            <a:r>
              <a:rPr lang="ru-RU" b="1" dirty="0" smtClean="0"/>
              <a:t>экзогенного </a:t>
            </a:r>
          </a:p>
          <a:p>
            <a:r>
              <a:rPr lang="ru-RU" b="1" dirty="0" smtClean="0"/>
              <a:t>происхождения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62971" y="2792205"/>
            <a:ext cx="2105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Секреция нормальными </a:t>
            </a:r>
          </a:p>
          <a:p>
            <a:r>
              <a:rPr lang="ru-RU" sz="1400" dirty="0" smtClean="0"/>
              <a:t>и/или раковыми</a:t>
            </a:r>
          </a:p>
          <a:p>
            <a:r>
              <a:rPr lang="ru-RU" sz="1400" dirty="0" smtClean="0"/>
              <a:t>клетками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92053" y="2818013"/>
            <a:ext cx="153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ДНК/РНК вирусов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33049" y="2635423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ДНК/РНК бактерий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2944689"/>
            <a:ext cx="1037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Фетальная </a:t>
            </a:r>
          </a:p>
          <a:p>
            <a:r>
              <a:rPr lang="ru-RU" sz="1400" dirty="0" smtClean="0"/>
              <a:t>ДНК/РНК </a:t>
            </a:r>
          </a:p>
          <a:p>
            <a:r>
              <a:rPr lang="ru-RU" sz="1400" dirty="0" smtClean="0"/>
              <a:t>плода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68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32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Формы циркулирующей нуклеиновой кислоты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09" y="4999988"/>
            <a:ext cx="1380973" cy="10468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1" y="2161856"/>
            <a:ext cx="1009872" cy="757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34" y="1143868"/>
            <a:ext cx="1128698" cy="1150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3" y="1135923"/>
            <a:ext cx="975853" cy="6982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48" y="1028411"/>
            <a:ext cx="1545049" cy="1611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94" y="1851370"/>
            <a:ext cx="1512168" cy="1304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92" y="3644653"/>
            <a:ext cx="1380973" cy="1046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19" y="3429000"/>
            <a:ext cx="1380973" cy="10468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91" y="5085183"/>
            <a:ext cx="1380973" cy="10468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17" y="3625646"/>
            <a:ext cx="1380973" cy="10468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79" y="4561749"/>
            <a:ext cx="1380973" cy="1046867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11560" y="1184488"/>
            <a:ext cx="0" cy="51751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3429000"/>
            <a:ext cx="81924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87759" y="1719252"/>
            <a:ext cx="615553" cy="12000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плазма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59" y="4390903"/>
            <a:ext cx="615553" cy="9771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кровь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1018070" y="2848986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Экзосомы</a:t>
            </a:r>
            <a:endParaRPr lang="ru-RU" sz="1400" dirty="0" smtClean="0"/>
          </a:p>
          <a:p>
            <a:r>
              <a:rPr lang="de-DE" sz="1400" dirty="0" err="1" smtClean="0"/>
              <a:t>Exosomes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852305" y="171925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Нуклеосомы</a:t>
            </a:r>
            <a:endParaRPr lang="ru-RU" sz="1400" dirty="0" smtClean="0"/>
          </a:p>
          <a:p>
            <a:r>
              <a:rPr lang="de-DE" sz="1400" dirty="0" err="1" smtClean="0"/>
              <a:t>Nucleosomes</a:t>
            </a:r>
            <a:endParaRPr lang="ru-RU" sz="1400" dirty="0"/>
          </a:p>
        </p:txBody>
      </p:sp>
      <p:sp>
        <p:nvSpPr>
          <p:cNvPr id="1031" name="TextBox 1030"/>
          <p:cNvSpPr txBox="1"/>
          <p:nvPr/>
        </p:nvSpPr>
        <p:spPr>
          <a:xfrm>
            <a:off x="2727123" y="284898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Витросомы</a:t>
            </a:r>
            <a:endParaRPr lang="ru-RU" sz="1400" dirty="0" smtClean="0"/>
          </a:p>
          <a:p>
            <a:r>
              <a:rPr lang="en-US" sz="1400" dirty="0" err="1" smtClean="0"/>
              <a:t>Vitrosomes</a:t>
            </a:r>
            <a:endParaRPr lang="ru-RU" sz="14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3458175" y="1039192"/>
            <a:ext cx="1429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Микровезикулы</a:t>
            </a:r>
            <a:endParaRPr lang="ru-RU" sz="1400" dirty="0" smtClean="0"/>
          </a:p>
          <a:p>
            <a:r>
              <a:rPr lang="en-US" sz="1400" dirty="0" err="1" smtClean="0"/>
              <a:t>Microvesicles</a:t>
            </a:r>
            <a:endParaRPr lang="ru-RU" sz="1400" dirty="0"/>
          </a:p>
        </p:txBody>
      </p:sp>
      <p:sp>
        <p:nvSpPr>
          <p:cNvPr id="1033" name="TextBox 1032"/>
          <p:cNvSpPr txBox="1"/>
          <p:nvPr/>
        </p:nvSpPr>
        <p:spPr>
          <a:xfrm>
            <a:off x="7881297" y="2466599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Простасомы</a:t>
            </a:r>
            <a:endParaRPr lang="en-US" sz="1400" dirty="0" smtClean="0"/>
          </a:p>
          <a:p>
            <a:r>
              <a:rPr lang="en-US" sz="1400" dirty="0" err="1" smtClean="0"/>
              <a:t>Prostasomes</a:t>
            </a:r>
            <a:endParaRPr lang="ru-RU" sz="1400" dirty="0"/>
          </a:p>
        </p:txBody>
      </p:sp>
      <p:sp>
        <p:nvSpPr>
          <p:cNvPr id="1034" name="TextBox 1033"/>
          <p:cNvSpPr txBox="1"/>
          <p:nvPr/>
        </p:nvSpPr>
        <p:spPr>
          <a:xfrm>
            <a:off x="5694632" y="2646828"/>
            <a:ext cx="179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Свободные ДНК/РНК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6590775" y="4323092"/>
            <a:ext cx="1769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ДНК/РНК</a:t>
            </a:r>
          </a:p>
          <a:p>
            <a:r>
              <a:rPr lang="ru-RU" dirty="0"/>
              <a:t>с</a:t>
            </a:r>
            <a:r>
              <a:rPr lang="ru-RU" dirty="0" smtClean="0"/>
              <a:t>вязанная </a:t>
            </a:r>
          </a:p>
          <a:p>
            <a:r>
              <a:rPr lang="ru-RU" dirty="0" smtClean="0"/>
              <a:t>на поверхности </a:t>
            </a:r>
          </a:p>
          <a:p>
            <a:r>
              <a:rPr lang="ru-RU" dirty="0" smtClean="0"/>
              <a:t>клеток</a:t>
            </a:r>
            <a:endParaRPr lang="ru-RU" dirty="0"/>
          </a:p>
        </p:txBody>
      </p:sp>
      <p:pic>
        <p:nvPicPr>
          <p:cNvPr id="1036" name="Picture 10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25" y="2335678"/>
            <a:ext cx="698500" cy="311150"/>
          </a:xfrm>
          <a:prstGeom prst="rect">
            <a:avLst/>
          </a:prstGeom>
        </p:spPr>
      </p:pic>
      <p:pic>
        <p:nvPicPr>
          <p:cNvPr id="1037" name="Picture 10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5" y="1998913"/>
            <a:ext cx="7239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04" y="116632"/>
            <a:ext cx="8928992" cy="4392488"/>
            <a:chOff x="883" y="-4626"/>
            <a:chExt cx="10294" cy="450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89" y="-4615"/>
              <a:ext cx="10282" cy="2"/>
              <a:chOff x="889" y="-4615"/>
              <a:chExt cx="10282" cy="2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889" y="-4615"/>
                <a:ext cx="10282" cy="2"/>
              </a:xfrm>
              <a:custGeom>
                <a:avLst/>
                <a:gdLst>
                  <a:gd name="T0" fmla="+- 0 889 889"/>
                  <a:gd name="T1" fmla="*/ T0 w 10282"/>
                  <a:gd name="T2" fmla="+- 0 11171 889"/>
                  <a:gd name="T3" fmla="*/ T2 w 1028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282">
                    <a:moveTo>
                      <a:pt x="0" y="0"/>
                    </a:moveTo>
                    <a:lnTo>
                      <a:pt x="10282" y="0"/>
                    </a:lnTo>
                  </a:path>
                </a:pathLst>
              </a:custGeom>
              <a:noFill/>
              <a:ln w="7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889" y="-130"/>
              <a:ext cx="10282" cy="2"/>
              <a:chOff x="889" y="-130"/>
              <a:chExt cx="10282" cy="2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889" y="-130"/>
                <a:ext cx="10282" cy="2"/>
              </a:xfrm>
              <a:custGeom>
                <a:avLst/>
                <a:gdLst>
                  <a:gd name="T0" fmla="+- 0 889 889"/>
                  <a:gd name="T1" fmla="*/ T0 w 10282"/>
                  <a:gd name="T2" fmla="+- 0 11171 889"/>
                  <a:gd name="T3" fmla="*/ T2 w 1028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282">
                    <a:moveTo>
                      <a:pt x="0" y="0"/>
                    </a:moveTo>
                    <a:lnTo>
                      <a:pt x="10282" y="0"/>
                    </a:lnTo>
                  </a:path>
                </a:pathLst>
              </a:custGeom>
              <a:noFill/>
              <a:ln w="70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894" y="-4620"/>
              <a:ext cx="2" cy="4495"/>
              <a:chOff x="894" y="-4620"/>
              <a:chExt cx="2" cy="4495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894" y="-4620"/>
                <a:ext cx="2" cy="4495"/>
              </a:xfrm>
              <a:custGeom>
                <a:avLst/>
                <a:gdLst>
                  <a:gd name="T0" fmla="+- 0 -4620 -4620"/>
                  <a:gd name="T1" fmla="*/ -4620 h 4495"/>
                  <a:gd name="T2" fmla="+- 0 -125 -4620"/>
                  <a:gd name="T3" fmla="*/ -125 h 449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95">
                    <a:moveTo>
                      <a:pt x="0" y="0"/>
                    </a:moveTo>
                    <a:lnTo>
                      <a:pt x="0" y="4495"/>
                    </a:lnTo>
                  </a:path>
                </a:pathLst>
              </a:custGeom>
              <a:noFill/>
              <a:ln w="7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1166" y="-4620"/>
              <a:ext cx="2" cy="4495"/>
              <a:chOff x="11166" y="-4620"/>
              <a:chExt cx="2" cy="4495"/>
            </a:xfrm>
          </p:grpSpPr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11166" y="-4620"/>
                <a:ext cx="2" cy="4495"/>
              </a:xfrm>
              <a:custGeom>
                <a:avLst/>
                <a:gdLst>
                  <a:gd name="T0" fmla="+- 0 -4620 -4620"/>
                  <a:gd name="T1" fmla="*/ -4620 h 4495"/>
                  <a:gd name="T2" fmla="+- 0 -125 -4620"/>
                  <a:gd name="T3" fmla="*/ -125 h 449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95">
                    <a:moveTo>
                      <a:pt x="0" y="0"/>
                    </a:moveTo>
                    <a:lnTo>
                      <a:pt x="0" y="4495"/>
                    </a:lnTo>
                  </a:path>
                </a:pathLst>
              </a:custGeom>
              <a:noFill/>
              <a:ln w="7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6" y="-4489"/>
                <a:ext cx="9807" cy="4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118780" y="4618002"/>
            <a:ext cx="89896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Образование и структура </a:t>
            </a:r>
            <a:r>
              <a:rPr lang="ru-RU" b="1" dirty="0" err="1" smtClean="0"/>
              <a:t>экзосом</a:t>
            </a:r>
            <a:endParaRPr lang="en-US" dirty="0" smtClean="0"/>
          </a:p>
          <a:p>
            <a:r>
              <a:rPr lang="ru-RU" sz="1600" dirty="0" err="1" smtClean="0"/>
              <a:t>Экосомы</a:t>
            </a:r>
            <a:r>
              <a:rPr lang="ru-RU" sz="1600" dirty="0"/>
              <a:t> </a:t>
            </a:r>
            <a:r>
              <a:rPr lang="ru-RU" sz="1600" dirty="0" smtClean="0"/>
              <a:t>– это везикулы, состоящие из </a:t>
            </a:r>
            <a:r>
              <a:rPr lang="ru-RU" sz="1600" dirty="0" err="1" smtClean="0"/>
              <a:t>всухслойной</a:t>
            </a:r>
            <a:r>
              <a:rPr lang="ru-RU" sz="1600" dirty="0" smtClean="0"/>
              <a:t> фосфолипидной мембраны.</a:t>
            </a:r>
          </a:p>
          <a:p>
            <a:r>
              <a:rPr lang="ru-RU" sz="1600" dirty="0" err="1" smtClean="0"/>
              <a:t>Экзосомы</a:t>
            </a:r>
            <a:r>
              <a:rPr lang="ru-RU" sz="1600" dirty="0" smtClean="0"/>
              <a:t> секретируются за пределы клетки из внутриклеточных мультивезикулярных образований </a:t>
            </a:r>
          </a:p>
          <a:p>
            <a:r>
              <a:rPr lang="ru-RU" sz="1600" dirty="0" smtClean="0"/>
              <a:t>(</a:t>
            </a:r>
            <a:r>
              <a:rPr lang="en-US" sz="1600" dirty="0" err="1"/>
              <a:t>multivesicular</a:t>
            </a:r>
            <a:r>
              <a:rPr lang="en-US" sz="1600" dirty="0"/>
              <a:t> bodies </a:t>
            </a:r>
            <a:r>
              <a:rPr lang="en-US" sz="1600" dirty="0" smtClean="0"/>
              <a:t>(</a:t>
            </a:r>
            <a:r>
              <a:rPr lang="en-US" sz="1600" dirty="0"/>
              <a:t>MVBs or late endosomes) </a:t>
            </a:r>
            <a:r>
              <a:rPr lang="ru-RU" sz="1600" dirty="0" smtClean="0"/>
              <a:t>).</a:t>
            </a:r>
          </a:p>
          <a:p>
            <a:r>
              <a:rPr lang="ru-RU" sz="1600" dirty="0" err="1" smtClean="0"/>
              <a:t>Экзосомы</a:t>
            </a:r>
            <a:r>
              <a:rPr lang="ru-RU" sz="1600" dirty="0" smtClean="0"/>
              <a:t> содержат целый ряд белков, РНК, ДНК, белки поверхностный маркеров (например,</a:t>
            </a:r>
          </a:p>
          <a:p>
            <a:r>
              <a:rPr lang="en-US" sz="1600" dirty="0"/>
              <a:t>CD9, CD63, </a:t>
            </a:r>
            <a:r>
              <a:rPr lang="en-US" sz="1600" dirty="0" smtClean="0"/>
              <a:t>CD81</a:t>
            </a:r>
            <a:r>
              <a:rPr lang="ru-RU" sz="1600" dirty="0" smtClean="0"/>
              <a:t> и др.), которые встроены в мембрану </a:t>
            </a:r>
            <a:r>
              <a:rPr lang="ru-RU" sz="1600" dirty="0" err="1" smtClean="0"/>
              <a:t>экзосомы</a:t>
            </a:r>
            <a:r>
              <a:rPr lang="ru-RU" sz="1600" dirty="0" smtClean="0"/>
              <a:t>.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9169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8" y="0"/>
            <a:ext cx="930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32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Формы циркулирующей нуклеиновой кислоты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09" y="4999988"/>
            <a:ext cx="1380973" cy="10468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1" y="2161856"/>
            <a:ext cx="1009872" cy="757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34" y="1143868"/>
            <a:ext cx="1128698" cy="1150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3" y="1135923"/>
            <a:ext cx="975853" cy="6982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48" y="1028411"/>
            <a:ext cx="1545049" cy="1611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94" y="1851370"/>
            <a:ext cx="1512168" cy="1304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92" y="3644653"/>
            <a:ext cx="1380973" cy="1046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19" y="3429000"/>
            <a:ext cx="1380973" cy="10468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91" y="5085183"/>
            <a:ext cx="1380973" cy="10468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17" y="3625646"/>
            <a:ext cx="1380973" cy="10468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79" y="4561749"/>
            <a:ext cx="1380973" cy="1046867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11560" y="1184488"/>
            <a:ext cx="0" cy="51751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3429000"/>
            <a:ext cx="81924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87759" y="1719252"/>
            <a:ext cx="615553" cy="12000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плазма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59" y="4390903"/>
            <a:ext cx="615553" cy="9771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кровь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1018070" y="2848986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Экзосомы</a:t>
            </a:r>
            <a:endParaRPr lang="ru-RU" sz="1400" dirty="0" smtClean="0"/>
          </a:p>
          <a:p>
            <a:r>
              <a:rPr lang="de-DE" sz="1400" dirty="0" err="1" smtClean="0"/>
              <a:t>Exosomes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852305" y="171925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Нуклеосомы</a:t>
            </a:r>
            <a:endParaRPr lang="ru-RU" sz="1400" dirty="0" smtClean="0"/>
          </a:p>
          <a:p>
            <a:r>
              <a:rPr lang="de-DE" sz="1400" dirty="0" err="1" smtClean="0"/>
              <a:t>Nucleosomes</a:t>
            </a:r>
            <a:endParaRPr lang="ru-RU" sz="1400" dirty="0"/>
          </a:p>
        </p:txBody>
      </p:sp>
      <p:sp>
        <p:nvSpPr>
          <p:cNvPr id="1031" name="TextBox 1030"/>
          <p:cNvSpPr txBox="1"/>
          <p:nvPr/>
        </p:nvSpPr>
        <p:spPr>
          <a:xfrm>
            <a:off x="2727123" y="284898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Витросомы</a:t>
            </a:r>
            <a:endParaRPr lang="ru-RU" sz="1400" dirty="0" smtClean="0"/>
          </a:p>
          <a:p>
            <a:r>
              <a:rPr lang="en-US" sz="1400" dirty="0" err="1" smtClean="0"/>
              <a:t>Vitrosomes</a:t>
            </a:r>
            <a:endParaRPr lang="ru-RU" sz="14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3458175" y="1039192"/>
            <a:ext cx="1429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Микровезикулы</a:t>
            </a:r>
            <a:endParaRPr lang="ru-RU" sz="1400" dirty="0" smtClean="0"/>
          </a:p>
          <a:p>
            <a:r>
              <a:rPr lang="en-US" sz="1400" dirty="0" err="1" smtClean="0"/>
              <a:t>Microvesicles</a:t>
            </a:r>
            <a:endParaRPr lang="ru-RU" sz="1400" dirty="0"/>
          </a:p>
        </p:txBody>
      </p:sp>
      <p:sp>
        <p:nvSpPr>
          <p:cNvPr id="1033" name="TextBox 1032"/>
          <p:cNvSpPr txBox="1"/>
          <p:nvPr/>
        </p:nvSpPr>
        <p:spPr>
          <a:xfrm>
            <a:off x="7881297" y="2466599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Простасомы</a:t>
            </a:r>
            <a:endParaRPr lang="en-US" sz="1400" dirty="0" smtClean="0"/>
          </a:p>
          <a:p>
            <a:r>
              <a:rPr lang="en-US" sz="1400" dirty="0" err="1" smtClean="0"/>
              <a:t>Prostasomes</a:t>
            </a:r>
            <a:endParaRPr lang="ru-RU" sz="1400" dirty="0"/>
          </a:p>
        </p:txBody>
      </p:sp>
      <p:sp>
        <p:nvSpPr>
          <p:cNvPr id="1034" name="TextBox 1033"/>
          <p:cNvSpPr txBox="1"/>
          <p:nvPr/>
        </p:nvSpPr>
        <p:spPr>
          <a:xfrm>
            <a:off x="5694632" y="2646828"/>
            <a:ext cx="179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Свободные ДНК/РНК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6590775" y="4323092"/>
            <a:ext cx="1769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ДНК/РНК</a:t>
            </a:r>
          </a:p>
          <a:p>
            <a:r>
              <a:rPr lang="ru-RU" dirty="0"/>
              <a:t>с</a:t>
            </a:r>
            <a:r>
              <a:rPr lang="ru-RU" dirty="0" smtClean="0"/>
              <a:t>вязанная </a:t>
            </a:r>
          </a:p>
          <a:p>
            <a:r>
              <a:rPr lang="ru-RU" dirty="0" smtClean="0"/>
              <a:t>на поверхности </a:t>
            </a:r>
          </a:p>
          <a:p>
            <a:r>
              <a:rPr lang="ru-RU" dirty="0" smtClean="0"/>
              <a:t>клеток</a:t>
            </a:r>
            <a:endParaRPr lang="ru-RU" dirty="0"/>
          </a:p>
        </p:txBody>
      </p:sp>
      <p:pic>
        <p:nvPicPr>
          <p:cNvPr id="1036" name="Picture 10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25" y="2335678"/>
            <a:ext cx="698500" cy="311150"/>
          </a:xfrm>
          <a:prstGeom prst="rect">
            <a:avLst/>
          </a:prstGeom>
        </p:spPr>
      </p:pic>
      <p:pic>
        <p:nvPicPr>
          <p:cNvPr id="1037" name="Picture 10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5" y="1998913"/>
            <a:ext cx="7239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291544" cy="4816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3" y="5262607"/>
            <a:ext cx="9036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Количество публикаций посвященных </a:t>
            </a:r>
            <a:r>
              <a:rPr lang="en-US" sz="2000" dirty="0" err="1" smtClean="0"/>
              <a:t>cfDNA</a:t>
            </a:r>
            <a:r>
              <a:rPr lang="en-US" sz="2000" dirty="0" smtClean="0"/>
              <a:t> </a:t>
            </a:r>
            <a:r>
              <a:rPr lang="ru-RU" sz="2000" dirty="0" smtClean="0"/>
              <a:t>в онкологии.</a:t>
            </a:r>
          </a:p>
          <a:p>
            <a:r>
              <a:rPr lang="ru-RU" sz="1600" dirty="0" smtClean="0"/>
              <a:t>Поиск основывался на данных</a:t>
            </a:r>
            <a:r>
              <a:rPr lang="en-US" sz="1600" dirty="0" smtClean="0"/>
              <a:t> </a:t>
            </a:r>
            <a:r>
              <a:rPr lang="en-US" sz="1600" dirty="0"/>
              <a:t>PubMed </a:t>
            </a:r>
            <a:r>
              <a:rPr lang="ru-RU" sz="1600" dirty="0" smtClean="0"/>
              <a:t>с использованием поиска по следующим ключевым словам:</a:t>
            </a:r>
          </a:p>
          <a:p>
            <a:r>
              <a:rPr lang="en-US" sz="1600" dirty="0" err="1" smtClean="0"/>
              <a:t>ccfDNA</a:t>
            </a:r>
            <a:r>
              <a:rPr lang="en-US" sz="1600" dirty="0" smtClean="0"/>
              <a:t>, </a:t>
            </a:r>
            <a:r>
              <a:rPr lang="en-US" sz="1600" dirty="0" err="1" smtClean="0"/>
              <a:t>cfDNA</a:t>
            </a:r>
            <a:r>
              <a:rPr lang="en-US" sz="1600" dirty="0" smtClean="0"/>
              <a:t>, </a:t>
            </a:r>
            <a:r>
              <a:rPr lang="en-US" sz="1600" dirty="0" err="1" smtClean="0"/>
              <a:t>cfNA</a:t>
            </a:r>
            <a:r>
              <a:rPr lang="en-US" sz="1600" dirty="0" smtClean="0"/>
              <a:t>, </a:t>
            </a:r>
            <a:r>
              <a:rPr lang="en-US" sz="1600" dirty="0" err="1" smtClean="0"/>
              <a:t>ctDNA</a:t>
            </a:r>
            <a:r>
              <a:rPr lang="en-US" sz="1600" dirty="0" smtClean="0"/>
              <a:t>, </a:t>
            </a:r>
            <a:r>
              <a:rPr lang="en-US" sz="1600" dirty="0"/>
              <a:t>cell-free </a:t>
            </a:r>
            <a:r>
              <a:rPr lang="en-US" sz="1600" dirty="0" smtClean="0"/>
              <a:t>DNA, </a:t>
            </a:r>
            <a:r>
              <a:rPr lang="en-US" sz="1600" dirty="0"/>
              <a:t>cell free </a:t>
            </a:r>
            <a:r>
              <a:rPr lang="en-US" sz="1600" dirty="0" smtClean="0"/>
              <a:t>DNA, </a:t>
            </a:r>
            <a:r>
              <a:rPr lang="en-US" sz="1600" dirty="0"/>
              <a:t>cell-free serum </a:t>
            </a:r>
            <a:r>
              <a:rPr lang="en-US" sz="1600" dirty="0" smtClean="0"/>
              <a:t>DNA, circulating DNA, </a:t>
            </a:r>
            <a:r>
              <a:rPr lang="en-US" sz="1600" dirty="0"/>
              <a:t>circulating </a:t>
            </a:r>
            <a:r>
              <a:rPr lang="en-US" sz="1600" dirty="0" smtClean="0"/>
              <a:t>free DNA, </a:t>
            </a:r>
            <a:r>
              <a:rPr lang="en-US" sz="1600" dirty="0"/>
              <a:t>circulating-free </a:t>
            </a:r>
            <a:r>
              <a:rPr lang="en-US" sz="1600" dirty="0" smtClean="0"/>
              <a:t>DNA, </a:t>
            </a:r>
            <a:r>
              <a:rPr lang="en-US" sz="1600" dirty="0"/>
              <a:t>circulating nucleic </a:t>
            </a:r>
            <a:r>
              <a:rPr lang="en-US" sz="1600" dirty="0" smtClean="0"/>
              <a:t>acids, circulating </a:t>
            </a:r>
            <a:r>
              <a:rPr lang="en-US" sz="1600" dirty="0"/>
              <a:t>tumor </a:t>
            </a:r>
            <a:r>
              <a:rPr lang="en-US" sz="1600" dirty="0" smtClean="0"/>
              <a:t>DNA, </a:t>
            </a:r>
            <a:r>
              <a:rPr lang="en-US" sz="1600" dirty="0"/>
              <a:t>free </a:t>
            </a:r>
            <a:r>
              <a:rPr lang="en-US" sz="1600" dirty="0" smtClean="0"/>
              <a:t>DNA, </a:t>
            </a:r>
            <a:r>
              <a:rPr lang="en-US" sz="1600" dirty="0"/>
              <a:t>free tumor </a:t>
            </a:r>
            <a:r>
              <a:rPr lang="en-US" sz="1600" dirty="0" smtClean="0"/>
              <a:t>DNA, </a:t>
            </a:r>
            <a:r>
              <a:rPr lang="en-US" sz="1600" dirty="0"/>
              <a:t>plasma </a:t>
            </a:r>
            <a:r>
              <a:rPr lang="en-US" sz="1600" dirty="0" smtClean="0"/>
              <a:t>DNA, </a:t>
            </a:r>
            <a:r>
              <a:rPr lang="en-US" sz="1600" dirty="0"/>
              <a:t>plasma tumor </a:t>
            </a:r>
            <a:r>
              <a:rPr lang="en-US" sz="1600" dirty="0" smtClean="0"/>
              <a:t>DNA,  </a:t>
            </a:r>
            <a:r>
              <a:rPr lang="en-US" sz="1600" dirty="0" err="1" smtClean="0"/>
              <a:t>ptDNA</a:t>
            </a:r>
            <a:r>
              <a:rPr lang="en-US" sz="1600" dirty="0" smtClean="0"/>
              <a:t>, </a:t>
            </a:r>
            <a:r>
              <a:rPr lang="en-US" sz="1600" dirty="0"/>
              <a:t>serum </a:t>
            </a:r>
            <a:r>
              <a:rPr lang="en-US" sz="1600" dirty="0" smtClean="0"/>
              <a:t>DNA, </a:t>
            </a:r>
            <a:r>
              <a:rPr lang="en-US" sz="1600" dirty="0"/>
              <a:t>serum </a:t>
            </a:r>
            <a:r>
              <a:rPr lang="en-US" sz="1600" dirty="0" smtClean="0"/>
              <a:t>cell-free cancer </a:t>
            </a:r>
            <a:r>
              <a:rPr lang="en-US" sz="1600" dirty="0" err="1" smtClean="0"/>
              <a:t>neoplas</a:t>
            </a:r>
            <a:r>
              <a:rPr lang="en-US" sz="1600" dirty="0"/>
              <a:t>* </a:t>
            </a:r>
            <a:r>
              <a:rPr lang="en-US" sz="1600" dirty="0" smtClean="0"/>
              <a:t>tumor.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04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32807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рак предстательной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железы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рак поджелудочной железы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ак молочной железы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рак прямой кишки 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рак легких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лейкемия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лимфомы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65735"/>
            <a:ext cx="4787631" cy="26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7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36000" y="4365104"/>
            <a:ext cx="99810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/>
          <p:cNvSpPr/>
          <p:nvPr/>
        </p:nvSpPr>
        <p:spPr>
          <a:xfrm>
            <a:off x="1801852" y="3312000"/>
            <a:ext cx="99810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36000" y="2778748"/>
            <a:ext cx="1655880" cy="938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/>
          <p:cNvSpPr/>
          <p:nvPr/>
        </p:nvSpPr>
        <p:spPr>
          <a:xfrm>
            <a:off x="1836000" y="4077072"/>
            <a:ext cx="1655880" cy="938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34" y="-5676"/>
            <a:ext cx="4498868" cy="2519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5134" y="73224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Пренатальная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Диагностика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25332"/>
            <a:ext cx="4099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цфДНК</a:t>
            </a:r>
            <a:r>
              <a:rPr lang="en-US" sz="2400" dirty="0" smtClean="0"/>
              <a:t>: </a:t>
            </a:r>
            <a:r>
              <a:rPr lang="ru-RU" sz="2400" dirty="0" smtClean="0"/>
              <a:t>прибл. 6%  от общего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количества в плазме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068960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Уровень </a:t>
            </a:r>
            <a:r>
              <a:rPr lang="ru-RU" sz="2400" dirty="0" err="1" smtClean="0"/>
              <a:t>цфДНК</a:t>
            </a:r>
            <a:r>
              <a:rPr lang="ru-RU" sz="2400" dirty="0" smtClean="0"/>
              <a:t> увеличивается прибл. на 21% в неделю </a:t>
            </a:r>
          </a:p>
          <a:p>
            <a:r>
              <a:rPr lang="ru-RU" sz="2400" dirty="0" smtClean="0"/>
              <a:t>в течение первого триместра.</a:t>
            </a:r>
          </a:p>
          <a:p>
            <a:endParaRPr lang="ru-RU" sz="2400" dirty="0"/>
          </a:p>
          <a:p>
            <a:r>
              <a:rPr lang="ru-RU" sz="2400" dirty="0" smtClean="0"/>
              <a:t>Факторы, которые не влияют на концентрацию </a:t>
            </a:r>
            <a:r>
              <a:rPr lang="ru-RU" sz="2400" dirty="0" err="1" smtClean="0"/>
              <a:t>цфДНК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	Возраст матери</a:t>
            </a:r>
          </a:p>
          <a:p>
            <a:r>
              <a:rPr lang="ru-RU" sz="2400" dirty="0" smtClean="0"/>
              <a:t>	Курение</a:t>
            </a:r>
            <a:endParaRPr lang="en-US" sz="2400" dirty="0" smtClean="0"/>
          </a:p>
          <a:p>
            <a:r>
              <a:rPr lang="ru-RU" sz="2400" dirty="0"/>
              <a:t>Факторы, которые </a:t>
            </a:r>
            <a:r>
              <a:rPr lang="ru-RU" sz="2400" dirty="0" smtClean="0"/>
              <a:t>влияют </a:t>
            </a:r>
            <a:r>
              <a:rPr lang="ru-RU" sz="2400" dirty="0"/>
              <a:t>на концентрацию </a:t>
            </a:r>
            <a:r>
              <a:rPr lang="ru-RU" sz="2400" dirty="0" err="1"/>
              <a:t>цфДНК</a:t>
            </a:r>
            <a:r>
              <a:rPr lang="ru-RU" sz="2400" dirty="0"/>
              <a:t>:</a:t>
            </a:r>
          </a:p>
          <a:p>
            <a:r>
              <a:rPr lang="en-US" sz="2400" dirty="0" smtClean="0"/>
              <a:t>	</a:t>
            </a:r>
            <a:r>
              <a:rPr lang="ru-RU" sz="2400" dirty="0" smtClean="0"/>
              <a:t>Вес матери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77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628800"/>
            <a:ext cx="576064" cy="4536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8000" dirty="0" err="1" smtClean="0">
                <a:solidFill>
                  <a:srgbClr val="FF0000"/>
                </a:solidFill>
                <a:latin typeface="Andale Mono" panose="020B0509000000000004" pitchFamily="49" charset="0"/>
              </a:rPr>
              <a:t>P</a:t>
            </a:r>
            <a:r>
              <a:rPr lang="de-DE" sz="8000" dirty="0" err="1" smtClean="0">
                <a:solidFill>
                  <a:schemeClr val="bg1"/>
                </a:solidFill>
                <a:latin typeface="Andale Mono" panose="020B0509000000000004" pitchFamily="49" charset="0"/>
              </a:rPr>
              <a:t>redictive</a:t>
            </a:r>
            <a:endParaRPr lang="de-DE" sz="8000" dirty="0" smtClean="0">
              <a:solidFill>
                <a:schemeClr val="bg1"/>
              </a:solidFill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e-DE" sz="8000" dirty="0" err="1" smtClean="0">
                <a:solidFill>
                  <a:srgbClr val="FF0000"/>
                </a:solidFill>
                <a:latin typeface="Andale Mono" panose="020B0509000000000004" pitchFamily="49" charset="0"/>
              </a:rPr>
              <a:t>P</a:t>
            </a:r>
            <a:r>
              <a:rPr lang="de-DE" sz="8000" dirty="0" err="1" smtClean="0">
                <a:solidFill>
                  <a:schemeClr val="bg1"/>
                </a:solidFill>
                <a:latin typeface="Andale Mono" panose="020B0509000000000004" pitchFamily="49" charset="0"/>
              </a:rPr>
              <a:t>reventive</a:t>
            </a:r>
            <a:endParaRPr lang="de-DE" sz="8000" dirty="0" smtClean="0">
              <a:solidFill>
                <a:schemeClr val="bg1"/>
              </a:solidFill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e-DE" sz="8000" dirty="0" err="1" smtClean="0">
                <a:solidFill>
                  <a:srgbClr val="FF0000"/>
                </a:solidFill>
                <a:latin typeface="Andale Mono" panose="020B0509000000000004" pitchFamily="49" charset="0"/>
              </a:rPr>
              <a:t>P</a:t>
            </a:r>
            <a:r>
              <a:rPr lang="de-DE" sz="8000" dirty="0" err="1" smtClean="0">
                <a:solidFill>
                  <a:schemeClr val="bg1"/>
                </a:solidFill>
                <a:latin typeface="Andale Mono" panose="020B0509000000000004" pitchFamily="49" charset="0"/>
              </a:rPr>
              <a:t>ersonalized</a:t>
            </a:r>
            <a:endParaRPr lang="de-DE" sz="8000" dirty="0" smtClean="0">
              <a:solidFill>
                <a:schemeClr val="bg1"/>
              </a:solidFill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e-DE" sz="8000" dirty="0" err="1" smtClean="0">
                <a:solidFill>
                  <a:srgbClr val="FF0000"/>
                </a:solidFill>
                <a:latin typeface="Andale Mono" panose="020B0509000000000004" pitchFamily="49" charset="0"/>
              </a:rPr>
              <a:t>M</a:t>
            </a:r>
            <a:r>
              <a:rPr lang="de-DE" sz="8000" dirty="0" err="1" smtClean="0">
                <a:solidFill>
                  <a:schemeClr val="bg1"/>
                </a:solidFill>
                <a:latin typeface="Andale Mono" panose="020B0509000000000004" pitchFamily="49" charset="0"/>
              </a:rPr>
              <a:t>edicine</a:t>
            </a:r>
            <a:endParaRPr lang="ru-RU" sz="8000" dirty="0">
              <a:solidFill>
                <a:schemeClr val="bg1"/>
              </a:solidFill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73"/>
            <a:ext cx="4716016" cy="677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4440" y="692696"/>
            <a:ext cx="4381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Пренатальное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определение пола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Определение гена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RhD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(D-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резус-фактора)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Анеуплодия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аномальный набор хромосом)</a:t>
            </a:r>
          </a:p>
        </p:txBody>
      </p:sp>
    </p:spTree>
    <p:extLst>
      <p:ext uri="{BB962C8B-B14F-4D97-AF65-F5344CB8AC3E}">
        <p14:creationId xmlns:p14="http://schemas.microsoft.com/office/powerpoint/2010/main" val="31614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5226"/>
            <a:ext cx="3492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Болезни сцепленные </a:t>
            </a:r>
          </a:p>
          <a:p>
            <a:r>
              <a:rPr lang="ru-RU" sz="2800" dirty="0" smtClean="0"/>
              <a:t>с </a:t>
            </a:r>
            <a:r>
              <a:rPr lang="en-US" sz="2800" dirty="0" smtClean="0"/>
              <a:t>X</a:t>
            </a:r>
            <a:r>
              <a:rPr lang="ru-RU" sz="2800" dirty="0" smtClean="0"/>
              <a:t>-хромосомой: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185700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Анеуплодия</a:t>
            </a:r>
            <a:r>
              <a:rPr lang="ru-RU" sz="2800" dirty="0" smtClean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3985" y="404664"/>
            <a:ext cx="31181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Мышечная дистрофия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Гемофилия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5734" y="2093182"/>
            <a:ext cx="5644687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/>
              <a:t>Трисомия</a:t>
            </a:r>
            <a:r>
              <a:rPr lang="ru-RU" sz="2400" dirty="0"/>
              <a:t> </a:t>
            </a:r>
            <a:r>
              <a:rPr lang="en-US" sz="2400" dirty="0"/>
              <a:t>21 (</a:t>
            </a:r>
            <a:r>
              <a:rPr lang="ru-RU" sz="2400" dirty="0"/>
              <a:t>синдром Дауна), </a:t>
            </a:r>
            <a:r>
              <a:rPr lang="en-US" sz="2400" dirty="0"/>
              <a:t>1 </a:t>
            </a:r>
            <a:r>
              <a:rPr lang="ru-RU" sz="2400" dirty="0"/>
              <a:t>:</a:t>
            </a:r>
            <a:r>
              <a:rPr lang="en-US" sz="2400" dirty="0"/>
              <a:t> 800 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 err="1"/>
              <a:t>Трисомия</a:t>
            </a:r>
            <a:r>
              <a:rPr lang="ru-RU" sz="2400" dirty="0"/>
              <a:t> </a:t>
            </a:r>
            <a:r>
              <a:rPr lang="en-US" sz="2400" dirty="0"/>
              <a:t>18 (</a:t>
            </a:r>
            <a:r>
              <a:rPr lang="ru-RU" sz="2400" dirty="0"/>
              <a:t>синдром Эдварда</a:t>
            </a:r>
            <a:r>
              <a:rPr lang="en-US" sz="2400" dirty="0"/>
              <a:t>)</a:t>
            </a:r>
            <a:r>
              <a:rPr lang="ru-RU" sz="2400" dirty="0"/>
              <a:t>, </a:t>
            </a:r>
            <a:r>
              <a:rPr lang="en-US" sz="2400" dirty="0"/>
              <a:t>1 </a:t>
            </a:r>
            <a:r>
              <a:rPr lang="ru-RU" sz="2400" dirty="0"/>
              <a:t>:</a:t>
            </a:r>
            <a:r>
              <a:rPr lang="en-US" sz="2400" dirty="0"/>
              <a:t> 8,000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 err="1"/>
              <a:t>Трисомия</a:t>
            </a:r>
            <a:r>
              <a:rPr lang="ru-RU" sz="2400" dirty="0"/>
              <a:t> </a:t>
            </a:r>
            <a:r>
              <a:rPr lang="en-US" sz="2400" dirty="0"/>
              <a:t>1</a:t>
            </a:r>
            <a:r>
              <a:rPr lang="ru-RU" sz="2400" dirty="0"/>
              <a:t>3</a:t>
            </a:r>
            <a:r>
              <a:rPr lang="en-US" sz="2400" dirty="0"/>
              <a:t> (</a:t>
            </a:r>
            <a:r>
              <a:rPr lang="ru-RU" sz="2400" dirty="0"/>
              <a:t>синдром </a:t>
            </a:r>
            <a:r>
              <a:rPr lang="ru-RU" sz="2400" dirty="0" err="1"/>
              <a:t>Патау</a:t>
            </a:r>
            <a:r>
              <a:rPr lang="en-US" sz="2400" dirty="0"/>
              <a:t>)</a:t>
            </a:r>
            <a:r>
              <a:rPr lang="ru-RU" sz="2400" dirty="0"/>
              <a:t>, </a:t>
            </a:r>
            <a:r>
              <a:rPr lang="en-US" sz="2400" dirty="0"/>
              <a:t>1 </a:t>
            </a:r>
            <a:r>
              <a:rPr lang="ru-RU" sz="2400" dirty="0"/>
              <a:t>:</a:t>
            </a:r>
            <a:r>
              <a:rPr lang="en-US" sz="2400" dirty="0"/>
              <a:t> </a:t>
            </a:r>
            <a:r>
              <a:rPr lang="ru-RU" sz="2400" dirty="0"/>
              <a:t>20</a:t>
            </a:r>
            <a:r>
              <a:rPr lang="en-US" sz="2400" dirty="0"/>
              <a:t>,000</a:t>
            </a:r>
            <a:endParaRPr lang="ru-RU" sz="2400" dirty="0"/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5" y="3884287"/>
            <a:ext cx="5270015" cy="29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540398"/>
            <a:ext cx="3470465" cy="3297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940" y="980728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/>
              <a:t>Эпштейн – </a:t>
            </a:r>
            <a:r>
              <a:rPr lang="ru-RU" sz="3200" dirty="0" err="1" smtClean="0"/>
              <a:t>Барр</a:t>
            </a:r>
            <a:r>
              <a:rPr lang="ru-RU" sz="3200" dirty="0" smtClean="0"/>
              <a:t> вирус (</a:t>
            </a:r>
            <a:r>
              <a:rPr lang="en-US" sz="3200" dirty="0" smtClean="0"/>
              <a:t>EBV</a:t>
            </a:r>
            <a:r>
              <a:rPr lang="ru-RU" sz="32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ru-RU" sz="3200" dirty="0" smtClean="0"/>
              <a:t>Вирус папилломы человека (</a:t>
            </a:r>
            <a:r>
              <a:rPr lang="en-US" sz="3200" dirty="0" smtClean="0"/>
              <a:t>HPV</a:t>
            </a:r>
            <a:r>
              <a:rPr lang="ru-RU" sz="32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ru-RU" sz="3200" dirty="0" smtClean="0"/>
              <a:t>Вирус гепатита В  (</a:t>
            </a:r>
            <a:r>
              <a:rPr lang="en-US" sz="3200" dirty="0" smtClean="0"/>
              <a:t>HBV</a:t>
            </a:r>
            <a:r>
              <a:rPr lang="ru-RU" sz="32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ru-RU" sz="3200" dirty="0"/>
              <a:t>Вирус гепатита </a:t>
            </a:r>
            <a:r>
              <a:rPr lang="ru-RU" sz="3200" dirty="0" smtClean="0"/>
              <a:t>С  </a:t>
            </a:r>
            <a:r>
              <a:rPr lang="ru-RU" sz="3200" dirty="0"/>
              <a:t>(</a:t>
            </a:r>
            <a:r>
              <a:rPr lang="en-US" sz="3200" dirty="0" smtClean="0"/>
              <a:t>H</a:t>
            </a:r>
            <a:r>
              <a:rPr lang="ru-RU" sz="3200" dirty="0" smtClean="0"/>
              <a:t>С</a:t>
            </a:r>
            <a:r>
              <a:rPr lang="en-US" sz="3200" dirty="0" smtClean="0"/>
              <a:t>V</a:t>
            </a:r>
            <a:r>
              <a:rPr lang="ru-RU" sz="3200" dirty="0"/>
              <a:t>)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ru-RU" sz="3200" dirty="0" smtClean="0"/>
              <a:t>Вирус иммунодефицита (</a:t>
            </a:r>
            <a:r>
              <a:rPr lang="en-US" sz="3200" dirty="0" smtClean="0"/>
              <a:t>HIV1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86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402"/>
            <a:ext cx="3096344" cy="65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51402"/>
            <a:ext cx="5199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</a:t>
            </a:r>
            <a:r>
              <a:rPr lang="en-US" dirty="0" smtClean="0"/>
              <a:t> </a:t>
            </a:r>
            <a:r>
              <a:rPr lang="ru-RU" dirty="0" smtClean="0"/>
              <a:t>лечения </a:t>
            </a:r>
            <a:r>
              <a:rPr lang="ru-RU" dirty="0" err="1" smtClean="0"/>
              <a:t>назофарингеальной</a:t>
            </a:r>
            <a:r>
              <a:rPr lang="ru-RU" dirty="0" smtClean="0"/>
              <a:t> карциномы</a:t>
            </a:r>
          </a:p>
          <a:p>
            <a:r>
              <a:rPr lang="ru-RU" dirty="0" smtClean="0"/>
              <a:t>(</a:t>
            </a:r>
            <a:r>
              <a:rPr lang="en-US" dirty="0" smtClean="0"/>
              <a:t>nasopharyngeal carcinoma (NPC)) </a:t>
            </a:r>
            <a:r>
              <a:rPr lang="ru-RU" dirty="0" smtClean="0"/>
              <a:t>путем анализа </a:t>
            </a:r>
          </a:p>
          <a:p>
            <a:r>
              <a:rPr lang="ru-RU" dirty="0" smtClean="0"/>
              <a:t>вируса </a:t>
            </a:r>
            <a:r>
              <a:rPr lang="ru-RU" dirty="0"/>
              <a:t>Эпштейн-</a:t>
            </a:r>
            <a:r>
              <a:rPr lang="ru-RU" dirty="0" err="1"/>
              <a:t>Барр</a:t>
            </a:r>
            <a:r>
              <a:rPr lang="ru-RU" dirty="0"/>
              <a:t> в плазме</a:t>
            </a:r>
          </a:p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1370731"/>
            <a:ext cx="5400600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/>
              <a:t>Пациент 1</a:t>
            </a:r>
          </a:p>
          <a:p>
            <a:r>
              <a:rPr lang="ru-RU" sz="1600" dirty="0" smtClean="0"/>
              <a:t>Начальное состояние:  ДНК </a:t>
            </a:r>
            <a:r>
              <a:rPr lang="de-DE" sz="1600" dirty="0" smtClean="0"/>
              <a:t>EBV </a:t>
            </a:r>
            <a:r>
              <a:rPr lang="en-US" sz="1600" dirty="0" smtClean="0"/>
              <a:t>          198 </a:t>
            </a:r>
            <a:r>
              <a:rPr lang="ru-RU" sz="1600" dirty="0" smtClean="0"/>
              <a:t>копий/мл</a:t>
            </a:r>
          </a:p>
          <a:p>
            <a:r>
              <a:rPr lang="en-US" sz="1600" dirty="0" smtClean="0"/>
              <a:t>                                           EBV IgA-VCA</a:t>
            </a:r>
            <a:r>
              <a:rPr lang="en-US" sz="1600" dirty="0" smtClean="0">
                <a:sym typeface="Symbol"/>
              </a:rPr>
              <a:t></a:t>
            </a:r>
            <a:r>
              <a:rPr lang="en-US" sz="1600" dirty="0" smtClean="0"/>
              <a:t>    N/D</a:t>
            </a:r>
          </a:p>
          <a:p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Пациент </a:t>
            </a:r>
            <a:r>
              <a:rPr lang="en-US" sz="1600" dirty="0" smtClean="0"/>
              <a:t>2</a:t>
            </a:r>
            <a:endParaRPr lang="ru-RU" sz="1600" dirty="0"/>
          </a:p>
          <a:p>
            <a:r>
              <a:rPr lang="ru-RU" sz="1600" dirty="0"/>
              <a:t>Начальное состояние:  ДНК </a:t>
            </a:r>
            <a:r>
              <a:rPr lang="de-DE" sz="1600" dirty="0"/>
              <a:t>EBV </a:t>
            </a:r>
            <a:r>
              <a:rPr lang="en-US" sz="1600" dirty="0"/>
              <a:t>          </a:t>
            </a:r>
            <a:r>
              <a:rPr lang="en-US" sz="1600" dirty="0" smtClean="0"/>
              <a:t>28 </a:t>
            </a:r>
            <a:r>
              <a:rPr lang="ru-RU" sz="1600" dirty="0"/>
              <a:t>копий/мл</a:t>
            </a:r>
          </a:p>
          <a:p>
            <a:r>
              <a:rPr lang="en-US" sz="1600" dirty="0"/>
              <a:t>                                           EBV IgA-VCA     N/D</a:t>
            </a:r>
          </a:p>
          <a:p>
            <a:endParaRPr lang="en-US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Пациент 3</a:t>
            </a:r>
            <a:endParaRPr lang="ru-RU" sz="1600" dirty="0"/>
          </a:p>
          <a:p>
            <a:r>
              <a:rPr lang="ru-RU" sz="1600" dirty="0"/>
              <a:t>Начальное состояние:  ДНК </a:t>
            </a:r>
            <a:r>
              <a:rPr lang="de-DE" sz="1600" dirty="0"/>
              <a:t>EBV </a:t>
            </a:r>
            <a:r>
              <a:rPr lang="en-US" sz="1600" dirty="0"/>
              <a:t>          </a:t>
            </a:r>
            <a:r>
              <a:rPr lang="en-US" sz="1600" dirty="0" smtClean="0"/>
              <a:t>58 </a:t>
            </a:r>
            <a:r>
              <a:rPr lang="ru-RU" sz="1600" dirty="0"/>
              <a:t>копий/мл</a:t>
            </a:r>
          </a:p>
          <a:p>
            <a:r>
              <a:rPr lang="en-US" sz="1600" dirty="0"/>
              <a:t>                                           EBV IgA-VCA     </a:t>
            </a:r>
            <a:r>
              <a:rPr lang="ru-RU" sz="1600" dirty="0" smtClean="0"/>
              <a:t>положительно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02128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Chan KC, Hung EC, Woo JK, et al. </a:t>
            </a:r>
          </a:p>
          <a:p>
            <a:r>
              <a:rPr lang="en-US" sz="1200" dirty="0"/>
              <a:t>Early detection of </a:t>
            </a:r>
            <a:r>
              <a:rPr lang="en-US" sz="1200" dirty="0" smtClean="0"/>
              <a:t>nasopharyngeal carcinoma </a:t>
            </a:r>
            <a:r>
              <a:rPr lang="en-US" sz="1200" dirty="0"/>
              <a:t>by plasma </a:t>
            </a:r>
            <a:r>
              <a:rPr lang="en-US" sz="1200" dirty="0" smtClean="0"/>
              <a:t>Epstein-Barr virus </a:t>
            </a:r>
            <a:r>
              <a:rPr lang="en-US" sz="1200" dirty="0"/>
              <a:t>DNA </a:t>
            </a:r>
            <a:r>
              <a:rPr lang="en-US" sz="1200" dirty="0" smtClean="0"/>
              <a:t>analysis </a:t>
            </a:r>
            <a:r>
              <a:rPr lang="en-US" sz="1200" dirty="0"/>
              <a:t>in a </a:t>
            </a:r>
            <a:r>
              <a:rPr lang="en-US" sz="1200" dirty="0" smtClean="0"/>
              <a:t>surveillance </a:t>
            </a:r>
            <a:r>
              <a:rPr lang="en-US" sz="1200" dirty="0"/>
              <a:t>program. </a:t>
            </a:r>
            <a:r>
              <a:rPr lang="en-US" sz="1200" dirty="0" smtClean="0"/>
              <a:t>Cancer</a:t>
            </a:r>
            <a:r>
              <a:rPr lang="ru-RU" sz="1200" dirty="0" smtClean="0"/>
              <a:t> </a:t>
            </a:r>
            <a:r>
              <a:rPr lang="en-US" sz="1200" dirty="0" smtClean="0"/>
              <a:t>2013</a:t>
            </a:r>
            <a:r>
              <a:rPr lang="en-US" sz="1200" dirty="0"/>
              <a:t>; 119: 1838-44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7" y="5660002"/>
            <a:ext cx="4149277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>
                <a:sym typeface="Symbol"/>
              </a:rPr>
              <a:t></a:t>
            </a:r>
            <a:r>
              <a:rPr lang="en-US" sz="1600" dirty="0" smtClean="0">
                <a:sym typeface="Symbol"/>
              </a:rPr>
              <a:t>IgA </a:t>
            </a:r>
            <a:r>
              <a:rPr lang="en-US" sz="1600" dirty="0"/>
              <a:t>antibody </a:t>
            </a:r>
            <a:r>
              <a:rPr lang="en-US" sz="1600" dirty="0" smtClean="0"/>
              <a:t>to EBV </a:t>
            </a:r>
            <a:r>
              <a:rPr lang="en-US" sz="1600" dirty="0"/>
              <a:t>viral capsid antigen </a:t>
            </a:r>
            <a:r>
              <a:rPr lang="en-US" sz="1600" dirty="0" smtClean="0"/>
              <a:t>(VCA)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32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4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741224" cy="3600400"/>
          </a:xfrm>
          <a:prstGeom prst="rect">
            <a:avLst/>
          </a:prstGeom>
        </p:spPr>
      </p:pic>
      <p:sp>
        <p:nvSpPr>
          <p:cNvPr id="445" name="TextBox 444"/>
          <p:cNvSpPr txBox="1"/>
          <p:nvPr/>
        </p:nvSpPr>
        <p:spPr>
          <a:xfrm>
            <a:off x="323005" y="778576"/>
            <a:ext cx="845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3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выявления вирусной НК в зависимости от длины </a:t>
            </a:r>
            <a:r>
              <a:rPr lang="ru-RU" sz="1400" dirty="0" err="1" smtClean="0">
                <a:solidFill>
                  <a:srgbClr val="13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ампликона</a:t>
            </a:r>
            <a:r>
              <a:rPr lang="ru-RU" sz="1400" dirty="0" smtClean="0">
                <a:solidFill>
                  <a:srgbClr val="13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метода выделения </a:t>
            </a:r>
          </a:p>
          <a:p>
            <a:r>
              <a:rPr lang="ru-RU" sz="1400" dirty="0" smtClean="0">
                <a:solidFill>
                  <a:srgbClr val="13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Анализируемый вирус: </a:t>
            </a:r>
            <a:r>
              <a:rPr lang="en-US" sz="1400" dirty="0" smtClean="0">
                <a:solidFill>
                  <a:srgbClr val="13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186922" y="5912429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Horlitz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Tanja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Hartinger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Simone Graf, Annabelle Lucas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Annette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Nocon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Markus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Sprenger-Haussels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Yields of Viral and Circulating Cell-Free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Nucleic Acids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Circulating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Nucleic Acid Kit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Proceedings of the 6th international conference on circulating nucleic acids in plasma and serum held on 9-11 November 2009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04174"/>
            <a:ext cx="850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Критические факторы для чувствительного выявления присутствия вирусов в плазме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24944"/>
            <a:ext cx="7560840" cy="205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Объем образца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&lt; 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&lt; 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&lt;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 мл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&lt; …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Размер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ампликона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более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п.н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 анализа: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qPCR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(real time PCR) &lt;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ddPCR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(droplet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digital 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3769074"/>
            <a:ext cx="5508104" cy="3088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52101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Какую еще информацию</a:t>
            </a:r>
          </a:p>
          <a:p>
            <a:pPr algn="ctr"/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можно получить </a:t>
            </a:r>
          </a:p>
          <a:p>
            <a:pPr algn="ctr"/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использую </a:t>
            </a:r>
          </a:p>
          <a:p>
            <a:pPr algn="ctr"/>
            <a:r>
              <a:rPr lang="ru-RU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цНК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36" y="4653136"/>
            <a:ext cx="3909464" cy="2202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3" y="764704"/>
            <a:ext cx="7901715" cy="4505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диабет</a:t>
            </a:r>
          </a:p>
          <a:p>
            <a:pPr algn="ctr">
              <a:lnSpc>
                <a:spcPct val="150000"/>
              </a:lnSpc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инфаркты и инсульты</a:t>
            </a:r>
          </a:p>
          <a:p>
            <a:pPr algn="ctr">
              <a:lnSpc>
                <a:spcPct val="150000"/>
              </a:lnSpc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физические травмы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130"/>
            <a:ext cx="9144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8194"/>
            <a:ext cx="2899420" cy="2746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056" y="3140968"/>
            <a:ext cx="82730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микроРНК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microRNAs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(miRNAs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Короткие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некодирующие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РНК длиной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20-22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нуклеотидов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синтезируются в клеточном ядре.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miRNAs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регулируют широкий спектр процессов, таких как:</a:t>
            </a:r>
          </a:p>
          <a:p>
            <a:pPr algn="r"/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клеточная дифференциация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ролиферация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рост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межклеточная коммуникация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клеточный метаболизм</a:t>
            </a:r>
          </a:p>
          <a:p>
            <a:pPr algn="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апоптоз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97" y="764703"/>
            <a:ext cx="79864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Имеются данные о том, что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miRNAs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могут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играть роль в молекулярных механизмах,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связанных с клеточными путями некоторых заболеваний, таких как вирусные инфекции,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рак,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диабет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и сердечно-сосудистые заболевания.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Преимущество </a:t>
            </a:r>
            <a:r>
              <a:rPr lang="ru-RU" sz="1600" u="sng" dirty="0" err="1">
                <a:solidFill>
                  <a:schemeClr val="accent1">
                    <a:lumMod val="50000"/>
                  </a:schemeClr>
                </a:solidFill>
              </a:rPr>
              <a:t>miRNAs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для использования в качестве </a:t>
            </a:r>
            <a:r>
              <a:rPr lang="ru-RU" sz="1600" u="sng" dirty="0" err="1" smtClean="0">
                <a:solidFill>
                  <a:schemeClr val="accent1">
                    <a:lumMod val="50000"/>
                  </a:schemeClr>
                </a:solidFill>
              </a:rPr>
              <a:t>биомаркеров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стабильность  и устойчивость к разрушению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рибонуклеазами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высокая чувствительность выявления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развитые методы анализа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290"/>
            <a:ext cx="568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микроРНК</a:t>
            </a:r>
            <a:r>
              <a:rPr lang="ru-RU" sz="2400" dirty="0">
                <a:solidFill>
                  <a:srgbClr val="FF0000"/>
                </a:solidFill>
              </a:rPr>
              <a:t> (</a:t>
            </a:r>
            <a:r>
              <a:rPr lang="en-US" sz="2400" dirty="0">
                <a:solidFill>
                  <a:srgbClr val="FF0000"/>
                </a:solidFill>
              </a:rPr>
              <a:t>microRNAs (miRNAs)</a:t>
            </a:r>
            <a:r>
              <a:rPr lang="ru-RU" sz="2400" dirty="0" smtClean="0">
                <a:solidFill>
                  <a:srgbClr val="FF0000"/>
                </a:solidFill>
              </a:rPr>
              <a:t>) и диабет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" y="127076"/>
            <a:ext cx="3121496" cy="2112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626" y="1597203"/>
            <a:ext cx="416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www.epmanet.eu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924"/>
            <a:ext cx="9144000" cy="2379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759" y="242088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Продвижение высококачественных исследований, ориентированных на интеллектуальную диагностику, целенаправленную профилактику и персонализированное лечение пациентов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Содействие стандартизации </a:t>
            </a:r>
            <a:r>
              <a:rPr lang="ru-RU" dirty="0" err="1">
                <a:solidFill>
                  <a:srgbClr val="002060"/>
                </a:solidFill>
              </a:rPr>
              <a:t>биоаналитических</a:t>
            </a:r>
            <a:r>
              <a:rPr lang="ru-RU" dirty="0">
                <a:solidFill>
                  <a:srgbClr val="002060"/>
                </a:solidFill>
              </a:rPr>
              <a:t> технологий для предсказательных доклинических и клинических применений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8194"/>
            <a:ext cx="2899420" cy="2746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267" y="346335"/>
            <a:ext cx="738214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Диабет тип 1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 меньшей мере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циркулирующих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miRNAs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включены в процесс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miR-21-5p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miR-24-3p, miR-100-5p, miR-126, miR-146a-5p, miR-148a-3p, miR-150-5p,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miR-181a-5p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miR-210-5p, miR-342-3p, miR-375 and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miR-1275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Эти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miRNAs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участвуют в  следующих процессах: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функционировании иммунной системы и адаптивном иммунном ответе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выживаемости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клеток,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клеточной пролиферации,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биосинтезе и секреции инсулина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032" y="2914311"/>
            <a:ext cx="737738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Диабет тип 2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меньшей мере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40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циркулирующих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miRNAs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включены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процесс.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Потенциальными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биомаркерами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могут выступать следующие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miRNAs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600" dirty="0" smtClean="0"/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miR-7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miR-14q32, miR-21, miR-29a, miR-92a, miR-122, miR-126, miR-130b,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miR-155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miR-192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251298"/>
            <a:ext cx="13868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Инсульт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269219"/>
            <a:ext cx="218690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432000" rIns="432000" rtlCol="0">
            <a:spAutoFit/>
          </a:bodyPr>
          <a:lstStyle/>
          <a:p>
            <a:r>
              <a:rPr lang="ru-RU" sz="2800" dirty="0" smtClean="0"/>
              <a:t>Инфаркт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0087" y="5013176"/>
            <a:ext cx="32674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Сгустки крови блокируют сосуд</a:t>
            </a:r>
          </a:p>
          <a:p>
            <a:r>
              <a:rPr lang="ru-RU" dirty="0" smtClean="0"/>
              <a:t>Кровь выливается в мозг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11996" y="4997152"/>
            <a:ext cx="40111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Сгустки крови блокируют сосуд</a:t>
            </a:r>
          </a:p>
          <a:p>
            <a:r>
              <a:rPr lang="ru-RU" dirty="0" smtClean="0"/>
              <a:t>Кровь выливается в сердечную мышцу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2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457"/>
            <a:ext cx="9144000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156" y="2546096"/>
            <a:ext cx="80931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Циркулирующие ДНК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цДНК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ell-free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DNA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-DNA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поступают в кровоток в результате смерти клеток и повреждения тканей.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являются многообещающим  индикатором оценки степени повреждения.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Кроме оценки общего количества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цДНК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следующие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качественные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показатели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могут служить  полезными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диагностическими и прогностическими маркерами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различных патологиях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уровень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метилирования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цДНК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распределение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размеров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фрагментов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7087" y="1213288"/>
            <a:ext cx="5800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Циркулирующие </a:t>
            </a:r>
            <a:r>
              <a:rPr lang="ru-RU" sz="2400" dirty="0" smtClean="0">
                <a:solidFill>
                  <a:srgbClr val="FF0000"/>
                </a:solidFill>
              </a:rPr>
              <a:t>ДНК  (</a:t>
            </a:r>
            <a:r>
              <a:rPr lang="ru-RU" sz="2400" dirty="0" err="1" smtClean="0">
                <a:solidFill>
                  <a:srgbClr val="FF0000"/>
                </a:solidFill>
              </a:rPr>
              <a:t>цДНК</a:t>
            </a:r>
            <a:r>
              <a:rPr lang="ru-RU" sz="2400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как </a:t>
            </a:r>
            <a:r>
              <a:rPr lang="ru-RU" sz="2400" dirty="0" err="1" smtClean="0">
                <a:solidFill>
                  <a:srgbClr val="FF0000"/>
                </a:solidFill>
              </a:rPr>
              <a:t>биомаркеры</a:t>
            </a:r>
            <a:r>
              <a:rPr lang="ru-RU" sz="2400" dirty="0" smtClean="0">
                <a:solidFill>
                  <a:srgbClr val="FF0000"/>
                </a:solidFill>
              </a:rPr>
              <a:t> для оценки повреждений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700807"/>
            <a:ext cx="489679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Подготовка плазмы</a:t>
            </a:r>
          </a:p>
          <a:p>
            <a:pPr algn="ctr"/>
            <a:endParaRPr lang="ru-RU" sz="4400" dirty="0"/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Выделение 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</a:rPr>
              <a:t>цНК</a:t>
            </a: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4400" dirty="0"/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Анализ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123" y="2492896"/>
            <a:ext cx="0" cy="648072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72123" y="3861048"/>
            <a:ext cx="0" cy="648072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759" y="427783"/>
            <a:ext cx="404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Подготовка </a:t>
            </a:r>
            <a:r>
              <a:rPr lang="ru-RU" sz="3600" dirty="0" smtClean="0">
                <a:solidFill>
                  <a:srgbClr val="FF0000"/>
                </a:solidFill>
              </a:rPr>
              <a:t>плазмы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2" y="2536953"/>
            <a:ext cx="1441140" cy="963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11" y="2516187"/>
            <a:ext cx="1558555" cy="119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70" y="2400848"/>
            <a:ext cx="1289055" cy="1289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38" y="1915106"/>
            <a:ext cx="2400300" cy="24003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044887" y="3115256"/>
            <a:ext cx="576064" cy="0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1434" y="3091266"/>
            <a:ext cx="576064" cy="0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77335" y="3115256"/>
            <a:ext cx="576064" cy="0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111" y="1412776"/>
            <a:ext cx="8062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Забор крови                      </a:t>
            </a:r>
            <a:r>
              <a:rPr lang="ru-RU" sz="1600" dirty="0" err="1" smtClean="0"/>
              <a:t>Траспортировка</a:t>
            </a:r>
            <a:r>
              <a:rPr lang="ru-RU" sz="1600" dirty="0" smtClean="0"/>
              <a:t>           Получение плазмы                             Хранение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5352" y="4593629"/>
            <a:ext cx="202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пробирки с </a:t>
            </a:r>
            <a:r>
              <a:rPr lang="en-US" sz="1400" dirty="0" smtClean="0"/>
              <a:t>K3EDTA</a:t>
            </a:r>
            <a:endParaRPr lang="ru-RU" sz="1400" dirty="0" smtClean="0"/>
          </a:p>
          <a:p>
            <a:r>
              <a:rPr lang="ru-RU" sz="1400" dirty="0" smtClean="0"/>
              <a:t>мягкое перемешивание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8151" y="4591556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Хранение при +4</a:t>
            </a:r>
            <a:r>
              <a:rPr lang="ru-RU" sz="1400" dirty="0" smtClean="0">
                <a:sym typeface="Symbol"/>
              </a:rPr>
              <a:t>С</a:t>
            </a:r>
          </a:p>
          <a:p>
            <a:r>
              <a:rPr lang="ru-RU" sz="1400" dirty="0" smtClean="0">
                <a:sym typeface="Symbol"/>
              </a:rPr>
              <a:t>не более 24 часов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84327" y="4591556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Кровь:      800-1600 </a:t>
            </a:r>
            <a:r>
              <a:rPr lang="de-DE" sz="1400" dirty="0" smtClean="0"/>
              <a:t>g,  10</a:t>
            </a:r>
            <a:r>
              <a:rPr lang="ru-RU" sz="1400" dirty="0" smtClean="0"/>
              <a:t>-15 мин</a:t>
            </a:r>
            <a:endParaRPr lang="ru-RU" sz="1400" dirty="0" smtClean="0">
              <a:sym typeface="Symbol"/>
            </a:endParaRPr>
          </a:p>
          <a:p>
            <a:r>
              <a:rPr lang="ru-RU" sz="1400" dirty="0" smtClean="0">
                <a:sym typeface="Symbol"/>
              </a:rPr>
              <a:t>Плазма: </a:t>
            </a:r>
            <a:r>
              <a:rPr lang="ru-RU" sz="1400" dirty="0" smtClean="0"/>
              <a:t>8000-1200 </a:t>
            </a:r>
            <a:r>
              <a:rPr lang="de-DE" sz="1400" dirty="0"/>
              <a:t>g,  10</a:t>
            </a:r>
            <a:r>
              <a:rPr lang="ru-RU" sz="1400" dirty="0"/>
              <a:t>-15 </a:t>
            </a:r>
            <a:r>
              <a:rPr lang="ru-RU" sz="1400" dirty="0" smtClean="0"/>
              <a:t>мин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68217" y="4591556"/>
            <a:ext cx="2362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Хранение при -70</a:t>
            </a:r>
            <a:r>
              <a:rPr lang="ru-RU" sz="1400" dirty="0" smtClean="0">
                <a:sym typeface="Symbol"/>
              </a:rPr>
              <a:t>С</a:t>
            </a:r>
          </a:p>
          <a:p>
            <a:r>
              <a:rPr lang="ru-RU" sz="1400" dirty="0" smtClean="0">
                <a:sym typeface="Symbol"/>
              </a:rPr>
              <a:t>не более 1 года</a:t>
            </a:r>
          </a:p>
          <a:p>
            <a:r>
              <a:rPr lang="ru-RU" sz="1400" dirty="0" smtClean="0">
                <a:sym typeface="Symbol"/>
              </a:rPr>
              <a:t>Избегать </a:t>
            </a:r>
          </a:p>
          <a:p>
            <a:r>
              <a:rPr lang="ru-RU" sz="1400" dirty="0" smtClean="0">
                <a:sym typeface="Symbol"/>
              </a:rPr>
              <a:t>замораживание/оттаивание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828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04616"/>
            <a:ext cx="330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Выделение </a:t>
            </a:r>
            <a:r>
              <a:rPr lang="ru-RU" sz="3600" dirty="0" err="1" smtClean="0">
                <a:solidFill>
                  <a:srgbClr val="FF0000"/>
                </a:solidFill>
              </a:rPr>
              <a:t>цНК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238"/>
            <a:ext cx="712879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58202" y="6360924"/>
            <a:ext cx="337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Чистота получаемого материала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70874"/>
            <a:ext cx="461665" cy="33956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Затраты по времени и стоимости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132459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CsCl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26894" y="1693924"/>
            <a:ext cx="1498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Наборы </a:t>
            </a:r>
          </a:p>
          <a:p>
            <a:pPr algn="ctr"/>
            <a:r>
              <a:rPr lang="ru-RU" sz="1600" dirty="0" smtClean="0"/>
              <a:t>основанные </a:t>
            </a:r>
          </a:p>
          <a:p>
            <a:pPr algn="ctr"/>
            <a:r>
              <a:rPr lang="ru-RU" sz="1600" dirty="0" smtClean="0"/>
              <a:t>на силикатных </a:t>
            </a:r>
          </a:p>
          <a:p>
            <a:pPr algn="ctr"/>
            <a:r>
              <a:rPr lang="ru-RU" sz="1600" dirty="0" smtClean="0"/>
              <a:t>частицах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87241" y="3284984"/>
            <a:ext cx="17780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Наборы </a:t>
            </a:r>
          </a:p>
          <a:p>
            <a:pPr algn="ctr"/>
            <a:r>
              <a:rPr lang="ru-RU" sz="1600" dirty="0" smtClean="0"/>
              <a:t>основанные на </a:t>
            </a:r>
          </a:p>
          <a:p>
            <a:pPr algn="ctr"/>
            <a:r>
              <a:rPr lang="ru-RU" sz="1600" dirty="0" smtClean="0"/>
              <a:t>анионообменных </a:t>
            </a:r>
          </a:p>
          <a:p>
            <a:pPr algn="ctr"/>
            <a:r>
              <a:rPr lang="ru-RU" sz="1600" dirty="0" smtClean="0"/>
              <a:t>сорбентах</a:t>
            </a:r>
            <a:r>
              <a:rPr lang="ru-RU" sz="1600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4000" y="4104000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Высали-</a:t>
            </a:r>
          </a:p>
          <a:p>
            <a:pPr algn="ctr"/>
            <a:r>
              <a:rPr lang="ru-RU" sz="1600" dirty="0" err="1" smtClean="0"/>
              <a:t>вание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4000" y="4752000"/>
            <a:ext cx="124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Органическая</a:t>
            </a:r>
          </a:p>
          <a:p>
            <a:pPr algn="ctr"/>
            <a:r>
              <a:rPr lang="ru-RU" sz="1400" dirty="0" smtClean="0"/>
              <a:t>экстракция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0000" y="5256000"/>
            <a:ext cx="1060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Осаждение</a:t>
            </a:r>
          </a:p>
          <a:p>
            <a:pPr algn="ctr"/>
            <a:r>
              <a:rPr lang="ru-RU" sz="1400" dirty="0" smtClean="0"/>
              <a:t>этанолом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0" y="5148000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Простые</a:t>
            </a:r>
          </a:p>
          <a:p>
            <a:pPr algn="ctr"/>
            <a:r>
              <a:rPr lang="ru-RU" sz="1600" dirty="0" smtClean="0"/>
              <a:t>методы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83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5919" y="113697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Анализ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82489" cy="3172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144672"/>
            <a:ext cx="14585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ПЦР</a:t>
            </a:r>
          </a:p>
          <a:p>
            <a:pPr algn="ctr"/>
            <a:r>
              <a:rPr lang="ru-RU" sz="1600" b="1" dirty="0" smtClean="0"/>
              <a:t>Качественный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6484" y="4144671"/>
            <a:ext cx="29820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ПЦР в реальном времени</a:t>
            </a:r>
          </a:p>
          <a:p>
            <a:pPr algn="ctr"/>
            <a:r>
              <a:rPr lang="de-DE" sz="1600" b="1" dirty="0" smtClean="0"/>
              <a:t>Real-Time PCR (</a:t>
            </a:r>
            <a:r>
              <a:rPr lang="de-DE" sz="1600" b="1" dirty="0" err="1" smtClean="0"/>
              <a:t>qPCR</a:t>
            </a:r>
            <a:r>
              <a:rPr lang="de-DE" sz="1600" b="1" dirty="0" smtClean="0"/>
              <a:t>)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Относительно Количественный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140424"/>
            <a:ext cx="27179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Капельный Цифровой ПЦР</a:t>
            </a:r>
          </a:p>
          <a:p>
            <a:pPr algn="ctr"/>
            <a:r>
              <a:rPr lang="en-US" sz="1600" b="1" dirty="0" smtClean="0"/>
              <a:t>Droplet Digital PCR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Абсолютно Количественный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850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7625"/>
            <a:ext cx="4034912" cy="449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05" y="1017625"/>
            <a:ext cx="4450071" cy="3995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6931" y="4772386"/>
            <a:ext cx="2119474" cy="738664"/>
          </a:xfrm>
          <a:prstGeom prst="rect">
            <a:avLst/>
          </a:prstGeom>
          <a:solidFill>
            <a:schemeClr val="bg1"/>
          </a:solidFill>
        </p:spPr>
        <p:txBody>
          <a:bodyPr wrap="none" lIns="252000" rIns="396000" rtlCol="0">
            <a:spAutoFit/>
          </a:bodyPr>
          <a:lstStyle/>
          <a:p>
            <a:pPr algn="ctr"/>
            <a:r>
              <a:rPr lang="ru-RU" sz="1400" b="1" dirty="0" smtClean="0"/>
              <a:t>Цифровой ПЦР:</a:t>
            </a:r>
          </a:p>
          <a:p>
            <a:pPr algn="ctr"/>
            <a:r>
              <a:rPr lang="ru-RU" sz="1400" dirty="0" smtClean="0"/>
              <a:t>измерение тысячи </a:t>
            </a:r>
          </a:p>
          <a:p>
            <a:pPr algn="ctr"/>
            <a:r>
              <a:rPr lang="ru-RU" sz="1400" dirty="0" smtClean="0"/>
              <a:t>флуоресценций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772386"/>
            <a:ext cx="178940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Традиционный ПЦР:</a:t>
            </a:r>
          </a:p>
          <a:p>
            <a:pPr algn="ctr"/>
            <a:r>
              <a:rPr lang="ru-RU" sz="1400" dirty="0" smtClean="0"/>
              <a:t>измерение одной </a:t>
            </a:r>
          </a:p>
          <a:p>
            <a:pPr algn="ctr"/>
            <a:r>
              <a:rPr lang="ru-RU" sz="1400" dirty="0" smtClean="0"/>
              <a:t>флуоресценции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17624"/>
            <a:ext cx="17894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Традиционный ПЦР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6000" y="1017623"/>
            <a:ext cx="1369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Цифровой ПЦР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32000" y="1836000"/>
            <a:ext cx="128708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Разведение</a:t>
            </a:r>
          </a:p>
          <a:p>
            <a:pPr algn="ctr"/>
            <a:r>
              <a:rPr lang="ru-RU" sz="1400" b="1" dirty="0" smtClean="0"/>
              <a:t>образца до</a:t>
            </a:r>
          </a:p>
          <a:p>
            <a:pPr algn="ctr"/>
            <a:r>
              <a:rPr lang="ru-RU" sz="1400" b="1" dirty="0" smtClean="0"/>
              <a:t>состояния</a:t>
            </a:r>
          </a:p>
          <a:p>
            <a:pPr algn="ctr"/>
            <a:r>
              <a:rPr lang="ru-RU" sz="1400" b="1" dirty="0" smtClean="0"/>
              <a:t>1 копия/точка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0000" y="4572000"/>
            <a:ext cx="506549" cy="276999"/>
          </a:xfrm>
          <a:prstGeom prst="rect">
            <a:avLst/>
          </a:prstGeom>
          <a:solidFill>
            <a:srgbClr val="4F81BD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900" dirty="0" smtClean="0"/>
              <a:t>Дикий тип</a:t>
            </a:r>
          </a:p>
          <a:p>
            <a:r>
              <a:rPr lang="ru-RU" sz="900" dirty="0" smtClean="0"/>
              <a:t>Мутация</a:t>
            </a: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6000" y="4572000"/>
            <a:ext cx="506549" cy="276999"/>
          </a:xfrm>
          <a:prstGeom prst="rect">
            <a:avLst/>
          </a:prstGeom>
          <a:solidFill>
            <a:srgbClr val="4F81BD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900" dirty="0" smtClean="0"/>
              <a:t>Дикий тип</a:t>
            </a:r>
          </a:p>
          <a:p>
            <a:r>
              <a:rPr lang="ru-RU" sz="900" dirty="0" smtClean="0"/>
              <a:t>Мутация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68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222"/>
            <a:ext cx="5832648" cy="6854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200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Возможности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цифрового ПЦР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1268759"/>
            <a:ext cx="3096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выявление точечных мутаций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точная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 оценка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количестве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копий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изменение экспрессии генов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оценка статуса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метилирования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834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источник для анализа выбрать?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41" y="1771035"/>
            <a:ext cx="6336704" cy="5086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1771034"/>
            <a:ext cx="258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Удобство отбора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5" y="2280771"/>
            <a:ext cx="276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Удобство анализа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6074" y="2742436"/>
            <a:ext cx="31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Удобство выделения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8" y="685837"/>
            <a:ext cx="7632848" cy="4896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13317" y="1600929"/>
            <a:ext cx="4400505" cy="3450239"/>
            <a:chOff x="2194" y="588"/>
            <a:chExt cx="3654" cy="252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194" y="588"/>
              <a:ext cx="393" cy="281"/>
            </a:xfrm>
            <a:custGeom>
              <a:avLst/>
              <a:gdLst>
                <a:gd name="T0" fmla="*/ 294 w 393"/>
                <a:gd name="T1" fmla="*/ 0 h 281"/>
                <a:gd name="T2" fmla="*/ 294 w 393"/>
                <a:gd name="T3" fmla="*/ 70 h 281"/>
                <a:gd name="T4" fmla="*/ 0 w 393"/>
                <a:gd name="T5" fmla="*/ 70 h 281"/>
                <a:gd name="T6" fmla="*/ 0 w 393"/>
                <a:gd name="T7" fmla="*/ 210 h 281"/>
                <a:gd name="T8" fmla="*/ 294 w 393"/>
                <a:gd name="T9" fmla="*/ 210 h 281"/>
                <a:gd name="T10" fmla="*/ 294 w 393"/>
                <a:gd name="T11" fmla="*/ 281 h 281"/>
                <a:gd name="T12" fmla="*/ 392 w 393"/>
                <a:gd name="T13" fmla="*/ 140 h 281"/>
                <a:gd name="T14" fmla="*/ 294 w 393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294" y="0"/>
                  </a:moveTo>
                  <a:lnTo>
                    <a:pt x="294" y="70"/>
                  </a:lnTo>
                  <a:lnTo>
                    <a:pt x="0" y="70"/>
                  </a:lnTo>
                  <a:lnTo>
                    <a:pt x="0" y="210"/>
                  </a:lnTo>
                  <a:lnTo>
                    <a:pt x="294" y="210"/>
                  </a:lnTo>
                  <a:lnTo>
                    <a:pt x="294" y="281"/>
                  </a:lnTo>
                  <a:lnTo>
                    <a:pt x="392" y="140"/>
                  </a:lnTo>
                  <a:lnTo>
                    <a:pt x="294" y="0"/>
                  </a:lnTo>
                </a:path>
              </a:pathLst>
            </a:custGeom>
            <a:solidFill>
              <a:srgbClr val="A02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194" y="588"/>
              <a:ext cx="393" cy="281"/>
            </a:xfrm>
            <a:custGeom>
              <a:avLst/>
              <a:gdLst>
                <a:gd name="T0" fmla="*/ 0 w 393"/>
                <a:gd name="T1" fmla="*/ 70 h 281"/>
                <a:gd name="T2" fmla="*/ 294 w 393"/>
                <a:gd name="T3" fmla="*/ 70 h 281"/>
                <a:gd name="T4" fmla="*/ 294 w 393"/>
                <a:gd name="T5" fmla="*/ 0 h 281"/>
                <a:gd name="T6" fmla="*/ 392 w 393"/>
                <a:gd name="T7" fmla="*/ 140 h 281"/>
                <a:gd name="T8" fmla="*/ 294 w 393"/>
                <a:gd name="T9" fmla="*/ 281 h 281"/>
                <a:gd name="T10" fmla="*/ 294 w 393"/>
                <a:gd name="T11" fmla="*/ 210 h 281"/>
                <a:gd name="T12" fmla="*/ 0 w 393"/>
                <a:gd name="T13" fmla="*/ 210 h 281"/>
                <a:gd name="T14" fmla="*/ 0 w 393"/>
                <a:gd name="T15" fmla="*/ 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0" y="70"/>
                  </a:moveTo>
                  <a:lnTo>
                    <a:pt x="294" y="70"/>
                  </a:lnTo>
                  <a:lnTo>
                    <a:pt x="294" y="0"/>
                  </a:lnTo>
                  <a:lnTo>
                    <a:pt x="392" y="140"/>
                  </a:lnTo>
                  <a:lnTo>
                    <a:pt x="294" y="281"/>
                  </a:lnTo>
                  <a:lnTo>
                    <a:pt x="294" y="210"/>
                  </a:lnTo>
                  <a:lnTo>
                    <a:pt x="0" y="210"/>
                  </a:lnTo>
                  <a:lnTo>
                    <a:pt x="0" y="70"/>
                  </a:lnTo>
                  <a:close/>
                </a:path>
              </a:pathLst>
            </a:custGeom>
            <a:noFill/>
            <a:ln w="4445">
              <a:solidFill>
                <a:srgbClr val="1313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499" y="588"/>
              <a:ext cx="393" cy="281"/>
            </a:xfrm>
            <a:custGeom>
              <a:avLst/>
              <a:gdLst>
                <a:gd name="T0" fmla="*/ 294 w 393"/>
                <a:gd name="T1" fmla="*/ 0 h 281"/>
                <a:gd name="T2" fmla="*/ 294 w 393"/>
                <a:gd name="T3" fmla="*/ 70 h 281"/>
                <a:gd name="T4" fmla="*/ 0 w 393"/>
                <a:gd name="T5" fmla="*/ 70 h 281"/>
                <a:gd name="T6" fmla="*/ 0 w 393"/>
                <a:gd name="T7" fmla="*/ 210 h 281"/>
                <a:gd name="T8" fmla="*/ 294 w 393"/>
                <a:gd name="T9" fmla="*/ 210 h 281"/>
                <a:gd name="T10" fmla="*/ 294 w 393"/>
                <a:gd name="T11" fmla="*/ 281 h 281"/>
                <a:gd name="T12" fmla="*/ 392 w 393"/>
                <a:gd name="T13" fmla="*/ 140 h 281"/>
                <a:gd name="T14" fmla="*/ 294 w 393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294" y="0"/>
                  </a:moveTo>
                  <a:lnTo>
                    <a:pt x="294" y="70"/>
                  </a:lnTo>
                  <a:lnTo>
                    <a:pt x="0" y="70"/>
                  </a:lnTo>
                  <a:lnTo>
                    <a:pt x="0" y="210"/>
                  </a:lnTo>
                  <a:lnTo>
                    <a:pt x="294" y="210"/>
                  </a:lnTo>
                  <a:lnTo>
                    <a:pt x="294" y="281"/>
                  </a:lnTo>
                  <a:lnTo>
                    <a:pt x="392" y="140"/>
                  </a:lnTo>
                  <a:lnTo>
                    <a:pt x="294" y="0"/>
                  </a:lnTo>
                </a:path>
              </a:pathLst>
            </a:custGeom>
            <a:solidFill>
              <a:srgbClr val="A02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499" y="588"/>
              <a:ext cx="393" cy="281"/>
            </a:xfrm>
            <a:custGeom>
              <a:avLst/>
              <a:gdLst>
                <a:gd name="T0" fmla="*/ 0 w 393"/>
                <a:gd name="T1" fmla="*/ 70 h 281"/>
                <a:gd name="T2" fmla="*/ 294 w 393"/>
                <a:gd name="T3" fmla="*/ 70 h 281"/>
                <a:gd name="T4" fmla="*/ 294 w 393"/>
                <a:gd name="T5" fmla="*/ 0 h 281"/>
                <a:gd name="T6" fmla="*/ 392 w 393"/>
                <a:gd name="T7" fmla="*/ 140 h 281"/>
                <a:gd name="T8" fmla="*/ 294 w 393"/>
                <a:gd name="T9" fmla="*/ 281 h 281"/>
                <a:gd name="T10" fmla="*/ 294 w 393"/>
                <a:gd name="T11" fmla="*/ 210 h 281"/>
                <a:gd name="T12" fmla="*/ 0 w 393"/>
                <a:gd name="T13" fmla="*/ 210 h 281"/>
                <a:gd name="T14" fmla="*/ 0 w 393"/>
                <a:gd name="T15" fmla="*/ 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0" y="70"/>
                  </a:moveTo>
                  <a:lnTo>
                    <a:pt x="294" y="70"/>
                  </a:lnTo>
                  <a:lnTo>
                    <a:pt x="294" y="0"/>
                  </a:lnTo>
                  <a:lnTo>
                    <a:pt x="392" y="140"/>
                  </a:lnTo>
                  <a:lnTo>
                    <a:pt x="294" y="281"/>
                  </a:lnTo>
                  <a:lnTo>
                    <a:pt x="294" y="210"/>
                  </a:lnTo>
                  <a:lnTo>
                    <a:pt x="0" y="210"/>
                  </a:lnTo>
                  <a:lnTo>
                    <a:pt x="0" y="70"/>
                  </a:lnTo>
                  <a:close/>
                </a:path>
              </a:pathLst>
            </a:custGeom>
            <a:noFill/>
            <a:ln w="4445">
              <a:solidFill>
                <a:srgbClr val="1313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5566" y="1882"/>
              <a:ext cx="282" cy="393"/>
              <a:chOff x="5566" y="1882"/>
              <a:chExt cx="282" cy="393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566" y="1882"/>
                <a:ext cx="282" cy="393"/>
              </a:xfrm>
              <a:custGeom>
                <a:avLst/>
                <a:gdLst>
                  <a:gd name="T0" fmla="*/ 281 w 282"/>
                  <a:gd name="T1" fmla="*/ 294 h 393"/>
                  <a:gd name="T2" fmla="*/ 0 w 282"/>
                  <a:gd name="T3" fmla="*/ 294 h 393"/>
                  <a:gd name="T4" fmla="*/ 140 w 282"/>
                  <a:gd name="T5" fmla="*/ 392 h 393"/>
                  <a:gd name="T6" fmla="*/ 281 w 282"/>
                  <a:gd name="T7" fmla="*/ 294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393">
                    <a:moveTo>
                      <a:pt x="281" y="294"/>
                    </a:moveTo>
                    <a:lnTo>
                      <a:pt x="0" y="294"/>
                    </a:lnTo>
                    <a:lnTo>
                      <a:pt x="140" y="392"/>
                    </a:lnTo>
                    <a:lnTo>
                      <a:pt x="281" y="294"/>
                    </a:lnTo>
                  </a:path>
                </a:pathLst>
              </a:custGeom>
              <a:solidFill>
                <a:srgbClr val="A0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Rectangle 16"/>
              <p:cNvSpPr>
                <a:spLocks/>
              </p:cNvSpPr>
              <p:nvPr/>
            </p:nvSpPr>
            <p:spPr bwMode="auto">
              <a:xfrm>
                <a:off x="5636" y="1882"/>
                <a:ext cx="140" cy="294"/>
              </a:xfrm>
              <a:prstGeom prst="rect">
                <a:avLst/>
              </a:prstGeom>
              <a:solidFill>
                <a:srgbClr val="A0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566" y="1882"/>
              <a:ext cx="282" cy="393"/>
            </a:xfrm>
            <a:custGeom>
              <a:avLst/>
              <a:gdLst>
                <a:gd name="T0" fmla="*/ 210 w 282"/>
                <a:gd name="T1" fmla="*/ 0 h 393"/>
                <a:gd name="T2" fmla="*/ 210 w 282"/>
                <a:gd name="T3" fmla="*/ 294 h 393"/>
                <a:gd name="T4" fmla="*/ 281 w 282"/>
                <a:gd name="T5" fmla="*/ 294 h 393"/>
                <a:gd name="T6" fmla="*/ 140 w 282"/>
                <a:gd name="T7" fmla="*/ 392 h 393"/>
                <a:gd name="T8" fmla="*/ 0 w 282"/>
                <a:gd name="T9" fmla="*/ 294 h 393"/>
                <a:gd name="T10" fmla="*/ 70 w 282"/>
                <a:gd name="T11" fmla="*/ 294 h 393"/>
                <a:gd name="T12" fmla="*/ 70 w 282"/>
                <a:gd name="T13" fmla="*/ 0 h 393"/>
                <a:gd name="T14" fmla="*/ 210 w 282"/>
                <a:gd name="T1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393">
                  <a:moveTo>
                    <a:pt x="210" y="0"/>
                  </a:moveTo>
                  <a:lnTo>
                    <a:pt x="210" y="294"/>
                  </a:lnTo>
                  <a:lnTo>
                    <a:pt x="281" y="294"/>
                  </a:lnTo>
                  <a:lnTo>
                    <a:pt x="140" y="392"/>
                  </a:lnTo>
                  <a:lnTo>
                    <a:pt x="0" y="294"/>
                  </a:lnTo>
                  <a:lnTo>
                    <a:pt x="70" y="294"/>
                  </a:lnTo>
                  <a:lnTo>
                    <a:pt x="70" y="0"/>
                  </a:lnTo>
                  <a:lnTo>
                    <a:pt x="210" y="0"/>
                  </a:lnTo>
                  <a:close/>
                </a:path>
              </a:pathLst>
            </a:custGeom>
            <a:noFill/>
            <a:ln w="4445">
              <a:solidFill>
                <a:srgbClr val="1313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99" y="2828"/>
              <a:ext cx="393" cy="281"/>
            </a:xfrm>
            <a:custGeom>
              <a:avLst/>
              <a:gdLst>
                <a:gd name="T0" fmla="*/ 98 w 393"/>
                <a:gd name="T1" fmla="*/ 0 h 281"/>
                <a:gd name="T2" fmla="*/ 0 w 393"/>
                <a:gd name="T3" fmla="*/ 140 h 281"/>
                <a:gd name="T4" fmla="*/ 98 w 393"/>
                <a:gd name="T5" fmla="*/ 281 h 281"/>
                <a:gd name="T6" fmla="*/ 98 w 393"/>
                <a:gd name="T7" fmla="*/ 210 h 281"/>
                <a:gd name="T8" fmla="*/ 392 w 393"/>
                <a:gd name="T9" fmla="*/ 210 h 281"/>
                <a:gd name="T10" fmla="*/ 392 w 393"/>
                <a:gd name="T11" fmla="*/ 70 h 281"/>
                <a:gd name="T12" fmla="*/ 98 w 393"/>
                <a:gd name="T13" fmla="*/ 70 h 281"/>
                <a:gd name="T14" fmla="*/ 98 w 393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98" y="0"/>
                  </a:moveTo>
                  <a:lnTo>
                    <a:pt x="0" y="140"/>
                  </a:lnTo>
                  <a:lnTo>
                    <a:pt x="98" y="281"/>
                  </a:lnTo>
                  <a:lnTo>
                    <a:pt x="98" y="210"/>
                  </a:lnTo>
                  <a:lnTo>
                    <a:pt x="392" y="210"/>
                  </a:lnTo>
                  <a:lnTo>
                    <a:pt x="392" y="70"/>
                  </a:lnTo>
                  <a:lnTo>
                    <a:pt x="98" y="70"/>
                  </a:lnTo>
                  <a:lnTo>
                    <a:pt x="98" y="0"/>
                  </a:lnTo>
                </a:path>
              </a:pathLst>
            </a:custGeom>
            <a:solidFill>
              <a:srgbClr val="A02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99" y="2828"/>
              <a:ext cx="393" cy="281"/>
            </a:xfrm>
            <a:custGeom>
              <a:avLst/>
              <a:gdLst>
                <a:gd name="T0" fmla="*/ 392 w 393"/>
                <a:gd name="T1" fmla="*/ 70 h 281"/>
                <a:gd name="T2" fmla="*/ 98 w 393"/>
                <a:gd name="T3" fmla="*/ 70 h 281"/>
                <a:gd name="T4" fmla="*/ 98 w 393"/>
                <a:gd name="T5" fmla="*/ 0 h 281"/>
                <a:gd name="T6" fmla="*/ 0 w 393"/>
                <a:gd name="T7" fmla="*/ 140 h 281"/>
                <a:gd name="T8" fmla="*/ 98 w 393"/>
                <a:gd name="T9" fmla="*/ 281 h 281"/>
                <a:gd name="T10" fmla="*/ 98 w 393"/>
                <a:gd name="T11" fmla="*/ 210 h 281"/>
                <a:gd name="T12" fmla="*/ 392 w 393"/>
                <a:gd name="T13" fmla="*/ 210 h 281"/>
                <a:gd name="T14" fmla="*/ 392 w 393"/>
                <a:gd name="T15" fmla="*/ 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392" y="70"/>
                  </a:moveTo>
                  <a:lnTo>
                    <a:pt x="98" y="70"/>
                  </a:lnTo>
                  <a:lnTo>
                    <a:pt x="98" y="0"/>
                  </a:lnTo>
                  <a:lnTo>
                    <a:pt x="0" y="140"/>
                  </a:lnTo>
                  <a:lnTo>
                    <a:pt x="98" y="281"/>
                  </a:lnTo>
                  <a:lnTo>
                    <a:pt x="98" y="210"/>
                  </a:lnTo>
                  <a:lnTo>
                    <a:pt x="392" y="210"/>
                  </a:lnTo>
                  <a:lnTo>
                    <a:pt x="392" y="70"/>
                  </a:lnTo>
                  <a:close/>
                </a:path>
              </a:pathLst>
            </a:custGeom>
            <a:noFill/>
            <a:ln w="4445">
              <a:solidFill>
                <a:srgbClr val="1313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194" y="2828"/>
              <a:ext cx="393" cy="281"/>
            </a:xfrm>
            <a:custGeom>
              <a:avLst/>
              <a:gdLst>
                <a:gd name="T0" fmla="*/ 98 w 393"/>
                <a:gd name="T1" fmla="*/ 0 h 281"/>
                <a:gd name="T2" fmla="*/ 0 w 393"/>
                <a:gd name="T3" fmla="*/ 140 h 281"/>
                <a:gd name="T4" fmla="*/ 98 w 393"/>
                <a:gd name="T5" fmla="*/ 281 h 281"/>
                <a:gd name="T6" fmla="*/ 98 w 393"/>
                <a:gd name="T7" fmla="*/ 210 h 281"/>
                <a:gd name="T8" fmla="*/ 392 w 393"/>
                <a:gd name="T9" fmla="*/ 210 h 281"/>
                <a:gd name="T10" fmla="*/ 392 w 393"/>
                <a:gd name="T11" fmla="*/ 70 h 281"/>
                <a:gd name="T12" fmla="*/ 98 w 393"/>
                <a:gd name="T13" fmla="*/ 70 h 281"/>
                <a:gd name="T14" fmla="*/ 98 w 393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98" y="0"/>
                  </a:moveTo>
                  <a:lnTo>
                    <a:pt x="0" y="140"/>
                  </a:lnTo>
                  <a:lnTo>
                    <a:pt x="98" y="281"/>
                  </a:lnTo>
                  <a:lnTo>
                    <a:pt x="98" y="210"/>
                  </a:lnTo>
                  <a:lnTo>
                    <a:pt x="392" y="210"/>
                  </a:lnTo>
                  <a:lnTo>
                    <a:pt x="392" y="70"/>
                  </a:lnTo>
                  <a:lnTo>
                    <a:pt x="98" y="70"/>
                  </a:lnTo>
                  <a:lnTo>
                    <a:pt x="98" y="0"/>
                  </a:lnTo>
                </a:path>
              </a:pathLst>
            </a:custGeom>
            <a:solidFill>
              <a:srgbClr val="A02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94" y="2828"/>
              <a:ext cx="393" cy="281"/>
            </a:xfrm>
            <a:custGeom>
              <a:avLst/>
              <a:gdLst>
                <a:gd name="T0" fmla="*/ 392 w 393"/>
                <a:gd name="T1" fmla="*/ 70 h 281"/>
                <a:gd name="T2" fmla="*/ 98 w 393"/>
                <a:gd name="T3" fmla="*/ 70 h 281"/>
                <a:gd name="T4" fmla="*/ 98 w 393"/>
                <a:gd name="T5" fmla="*/ 0 h 281"/>
                <a:gd name="T6" fmla="*/ 0 w 393"/>
                <a:gd name="T7" fmla="*/ 140 h 281"/>
                <a:gd name="T8" fmla="*/ 98 w 393"/>
                <a:gd name="T9" fmla="*/ 281 h 281"/>
                <a:gd name="T10" fmla="*/ 98 w 393"/>
                <a:gd name="T11" fmla="*/ 210 h 281"/>
                <a:gd name="T12" fmla="*/ 392 w 393"/>
                <a:gd name="T13" fmla="*/ 210 h 281"/>
                <a:gd name="T14" fmla="*/ 392 w 393"/>
                <a:gd name="T15" fmla="*/ 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81">
                  <a:moveTo>
                    <a:pt x="392" y="70"/>
                  </a:moveTo>
                  <a:lnTo>
                    <a:pt x="98" y="70"/>
                  </a:lnTo>
                  <a:lnTo>
                    <a:pt x="98" y="0"/>
                  </a:lnTo>
                  <a:lnTo>
                    <a:pt x="0" y="140"/>
                  </a:lnTo>
                  <a:lnTo>
                    <a:pt x="98" y="281"/>
                  </a:lnTo>
                  <a:lnTo>
                    <a:pt x="98" y="210"/>
                  </a:lnTo>
                  <a:lnTo>
                    <a:pt x="392" y="210"/>
                  </a:lnTo>
                  <a:lnTo>
                    <a:pt x="392" y="70"/>
                  </a:lnTo>
                  <a:close/>
                </a:path>
              </a:pathLst>
            </a:custGeom>
            <a:noFill/>
            <a:ln w="4445">
              <a:solidFill>
                <a:srgbClr val="1313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13317" y="143054"/>
            <a:ext cx="2943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Слагаемые успеха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554" y="2529657"/>
            <a:ext cx="2518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Взятие образца:</a:t>
            </a:r>
          </a:p>
          <a:p>
            <a:r>
              <a:rPr lang="ru-RU" sz="1600" dirty="0"/>
              <a:t>Биологические вариации? </a:t>
            </a:r>
            <a:r>
              <a:rPr lang="ru-RU" sz="1600" dirty="0" smtClean="0"/>
              <a:t>Качество взятия?</a:t>
            </a:r>
            <a:endParaRPr lang="ru-RU" sz="1600" dirty="0"/>
          </a:p>
          <a:p>
            <a:r>
              <a:rPr lang="ru-RU" sz="1600" dirty="0"/>
              <a:t>Тип образца? </a:t>
            </a:r>
            <a:r>
              <a:rPr lang="ru-RU" sz="1600" dirty="0" smtClean="0"/>
              <a:t>Тип консерванта?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2559467"/>
            <a:ext cx="23302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Транспортировка: </a:t>
            </a:r>
          </a:p>
          <a:p>
            <a:r>
              <a:rPr lang="ru-RU" sz="1600" dirty="0" smtClean="0"/>
              <a:t>Время</a:t>
            </a:r>
            <a:r>
              <a:rPr lang="ru-RU" sz="1600" dirty="0"/>
              <a:t>? Температура?</a:t>
            </a:r>
          </a:p>
          <a:p>
            <a:r>
              <a:rPr lang="ru-RU" sz="1600" dirty="0" smtClean="0"/>
              <a:t>Качание/ Встряхивание?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29781" y="2529657"/>
            <a:ext cx="23302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Центрифугирование: </a:t>
            </a:r>
          </a:p>
          <a:p>
            <a:r>
              <a:rPr lang="ru-RU" sz="1600" dirty="0" smtClean="0"/>
              <a:t>Время</a:t>
            </a:r>
            <a:r>
              <a:rPr lang="ru-RU" sz="1600" dirty="0"/>
              <a:t>? Температура?</a:t>
            </a:r>
          </a:p>
          <a:p>
            <a:r>
              <a:rPr lang="ru-RU" sz="1600" dirty="0" smtClean="0"/>
              <a:t>Скорость?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609755" y="5582381"/>
            <a:ext cx="2093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Стабилизаторы: </a:t>
            </a:r>
          </a:p>
          <a:p>
            <a:r>
              <a:rPr lang="ru-RU" sz="1600" dirty="0" smtClean="0"/>
              <a:t>Время</a:t>
            </a:r>
            <a:r>
              <a:rPr lang="ru-RU" sz="1600" dirty="0"/>
              <a:t>? Температура?</a:t>
            </a:r>
          </a:p>
          <a:p>
            <a:r>
              <a:rPr lang="ru-RU" sz="1600" dirty="0" smtClean="0"/>
              <a:t>Концентрация?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232987" y="5582381"/>
            <a:ext cx="2093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Хранение: </a:t>
            </a:r>
          </a:p>
          <a:p>
            <a:r>
              <a:rPr lang="ru-RU" sz="1600" dirty="0" smtClean="0"/>
              <a:t>Время</a:t>
            </a:r>
            <a:r>
              <a:rPr lang="ru-RU" sz="1600" dirty="0"/>
              <a:t>? Температура?</a:t>
            </a:r>
          </a:p>
          <a:p>
            <a:r>
              <a:rPr lang="ru-RU" sz="1600" dirty="0" smtClean="0"/>
              <a:t>Замораживание/</a:t>
            </a:r>
          </a:p>
          <a:p>
            <a:r>
              <a:rPr lang="ru-RU" sz="1600" dirty="0" smtClean="0"/>
              <a:t>Оттаивание?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5582381"/>
            <a:ext cx="24039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Анализ: </a:t>
            </a:r>
          </a:p>
          <a:p>
            <a:r>
              <a:rPr lang="ru-RU" sz="1600" dirty="0" smtClean="0"/>
              <a:t>Выделение? Подготовка?</a:t>
            </a:r>
            <a:endParaRPr lang="ru-RU" sz="1600" dirty="0"/>
          </a:p>
          <a:p>
            <a:r>
              <a:rPr lang="ru-RU" sz="1600" dirty="0" err="1" smtClean="0"/>
              <a:t>Праймеры</a:t>
            </a:r>
            <a:r>
              <a:rPr lang="ru-RU" sz="1600" dirty="0" smtClean="0"/>
              <a:t>? </a:t>
            </a:r>
            <a:r>
              <a:rPr lang="ru-RU" sz="1600" dirty="0" err="1" smtClean="0"/>
              <a:t>Детекция</a:t>
            </a:r>
            <a:r>
              <a:rPr lang="ru-RU" sz="1600" dirty="0" smtClean="0"/>
              <a:t>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27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9975"/>
            <a:ext cx="8928992" cy="55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04864"/>
            <a:ext cx="52405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41176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95352" y="1007898"/>
            <a:ext cx="4552912" cy="5688483"/>
            <a:chOff x="2324100" y="576000"/>
            <a:chExt cx="4495800" cy="5638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00" y="576000"/>
              <a:ext cx="4495800" cy="5638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61849" y="940212"/>
              <a:ext cx="6703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Слюна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36000" y="3168000"/>
              <a:ext cx="464790" cy="2210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0" bIns="36000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Моча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4000" y="2196000"/>
              <a:ext cx="1260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0" tIns="0" rIns="0" bIns="0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Сыворотка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Плазма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51107" y="980728"/>
              <a:ext cx="1180964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72000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Спинномозговая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жидкость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 useBgFill="1">
          <p:nvSpPr>
            <p:cNvPr id="8" name="Rectangle 7"/>
            <p:cNvSpPr/>
            <p:nvPr/>
          </p:nvSpPr>
          <p:spPr>
            <a:xfrm>
              <a:off x="5508000" y="3118419"/>
              <a:ext cx="792088" cy="405683"/>
            </a:xfrm>
            <a:prstGeom prst="rect">
              <a:avLst/>
            </a:prstGeom>
          </p:spPr>
          <p:txBody>
            <a:bodyPr wrap="square" lIns="0" tIns="0" rIns="0" bIns="3600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Семенная 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плазма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67931" y="207678"/>
            <a:ext cx="341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жидкой биопсии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501" y="465817"/>
            <a:ext cx="8712000" cy="400110"/>
          </a:xfrm>
          <a:prstGeom prst="rect">
            <a:avLst/>
          </a:prstGeom>
          <a:solidFill>
            <a:srgbClr val="D23434"/>
          </a:solidFill>
        </p:spPr>
        <p:txBody>
          <a:bodyPr wrap="square" lIns="108000" r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 плазмы в качестве  источника  жидкой   биопсии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99" y="2924944"/>
            <a:ext cx="4014701" cy="3910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501" y="1196752"/>
            <a:ext cx="61504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Быстрота и простота получения</a:t>
            </a:r>
          </a:p>
          <a:p>
            <a:pPr marL="457200" indent="-457200">
              <a:lnSpc>
                <a:spcPct val="150000"/>
              </a:lnSpc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70C0"/>
                </a:solidFill>
              </a:rPr>
              <a:t>Минимальная </a:t>
            </a:r>
            <a:r>
              <a:rPr lang="ru-RU" sz="3200" dirty="0" err="1">
                <a:solidFill>
                  <a:srgbClr val="0070C0"/>
                </a:solidFill>
              </a:rPr>
              <a:t>травматичность</a:t>
            </a:r>
            <a:endParaRPr lang="ru-RU" sz="32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Минимальные боль и риск</a:t>
            </a:r>
          </a:p>
          <a:p>
            <a:pPr marL="457200" indent="-457200">
              <a:lnSpc>
                <a:spcPct val="150000"/>
              </a:lnSpc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Комплексный </a:t>
            </a:r>
            <a:r>
              <a:rPr lang="ru-RU" sz="3200" dirty="0">
                <a:solidFill>
                  <a:srgbClr val="0070C0"/>
                </a:solidFill>
              </a:rPr>
              <a:t>профиль ткани</a:t>
            </a:r>
          </a:p>
          <a:p>
            <a:pPr marL="457200" indent="-457200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Доступные и быстро </a:t>
            </a:r>
          </a:p>
          <a:p>
            <a:pPr>
              <a:buClr>
                <a:srgbClr val="33CC33"/>
              </a:buClr>
            </a:pP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    развивающиеся методы </a:t>
            </a:r>
          </a:p>
          <a:p>
            <a:pPr>
              <a:buClr>
                <a:srgbClr val="33CC33"/>
              </a:buClr>
            </a:pP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    анализа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94" y="40466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Плазма – источник циркулирующей нуклеиновой кислоты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прибл. 100 </a:t>
            </a:r>
            <a:r>
              <a:rPr lang="ru-RU" sz="2700" dirty="0" err="1" smtClean="0">
                <a:solidFill>
                  <a:srgbClr val="FF0000"/>
                </a:solidFill>
              </a:rPr>
              <a:t>нг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цНК</a:t>
            </a:r>
            <a:r>
              <a:rPr lang="ru-RU" sz="2700" dirty="0" smtClean="0">
                <a:solidFill>
                  <a:srgbClr val="FF0000"/>
                </a:solidFill>
              </a:rPr>
              <a:t>/мл плазмы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94" y="2457040"/>
            <a:ext cx="4435189" cy="3733875"/>
          </a:xfrm>
          <a:effectLst>
            <a:reflection stA="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7" y="2276872"/>
            <a:ext cx="3898347" cy="40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467544" y="332656"/>
            <a:ext cx="0" cy="5996504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45345" y="6322083"/>
            <a:ext cx="29913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284" y="602128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1948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982" y="324123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1977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474" y="207767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1987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475" y="93514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1997</a:t>
            </a:r>
            <a:endParaRPr lang="ru-RU" sz="2800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67544" y="3502845"/>
            <a:ext cx="29913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5344" y="2348880"/>
            <a:ext cx="29913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70153" y="1196752"/>
            <a:ext cx="29913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59991" y="5431052"/>
            <a:ext cx="718157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dirty="0"/>
              <a:t>Mandel, P. and </a:t>
            </a:r>
            <a:r>
              <a:rPr lang="fr-FR" dirty="0" err="1"/>
              <a:t>Metais</a:t>
            </a:r>
            <a:r>
              <a:rPr lang="fr-FR" dirty="0"/>
              <a:t>, P. </a:t>
            </a:r>
          </a:p>
          <a:p>
            <a:r>
              <a:rPr lang="fr-FR" dirty="0"/>
              <a:t>Les acides </a:t>
            </a:r>
            <a:r>
              <a:rPr lang="fr-FR" dirty="0" err="1"/>
              <a:t>nucleiques</a:t>
            </a:r>
            <a:r>
              <a:rPr lang="fr-FR" dirty="0"/>
              <a:t> du plasma sanguin chez l’Homme. </a:t>
            </a:r>
          </a:p>
          <a:p>
            <a:r>
              <a:rPr lang="fr-FR" dirty="0"/>
              <a:t>Comptes Rendus des </a:t>
            </a:r>
            <a:r>
              <a:rPr lang="fr-FR" dirty="0" err="1"/>
              <a:t>Seances</a:t>
            </a:r>
            <a:r>
              <a:rPr lang="fr-FR" dirty="0"/>
              <a:t> de la </a:t>
            </a:r>
            <a:r>
              <a:rPr lang="fr-FR" dirty="0" err="1"/>
              <a:t>Societe</a:t>
            </a:r>
            <a:r>
              <a:rPr lang="fr-FR" dirty="0"/>
              <a:t> de Biologie et de ses Filiales, </a:t>
            </a:r>
            <a:r>
              <a:rPr lang="fr-FR" dirty="0" smtClean="0"/>
              <a:t>1948</a:t>
            </a:r>
            <a:r>
              <a:rPr lang="ru-RU" dirty="0" smtClean="0"/>
              <a:t>, </a:t>
            </a:r>
            <a:r>
              <a:rPr lang="fr-FR" dirty="0" smtClean="0"/>
              <a:t>142</a:t>
            </a:r>
            <a:r>
              <a:rPr lang="fr-FR" dirty="0"/>
              <a:t>, 241-243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1845701" y="3084845"/>
            <a:ext cx="719586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Leon SA, Shapiro B, </a:t>
            </a:r>
            <a:r>
              <a:rPr lang="en-US" dirty="0" err="1"/>
              <a:t>Sklaroff</a:t>
            </a:r>
            <a:r>
              <a:rPr lang="en-US" dirty="0"/>
              <a:t> DM, </a:t>
            </a:r>
            <a:r>
              <a:rPr lang="en-US" dirty="0" err="1"/>
              <a:t>Yaros</a:t>
            </a:r>
            <a:r>
              <a:rPr lang="en-US" dirty="0"/>
              <a:t> MJ. </a:t>
            </a:r>
          </a:p>
          <a:p>
            <a:r>
              <a:rPr lang="en-US" dirty="0"/>
              <a:t>Free </a:t>
            </a:r>
            <a:r>
              <a:rPr lang="en-US" dirty="0" smtClean="0"/>
              <a:t>DNA </a:t>
            </a:r>
            <a:r>
              <a:rPr lang="en-US" dirty="0"/>
              <a:t>in the serum of cancer patients and the effect of therapy. </a:t>
            </a:r>
          </a:p>
          <a:p>
            <a:r>
              <a:rPr lang="en-US" dirty="0"/>
              <a:t>Cancer Res 1977; 37: </a:t>
            </a:r>
            <a:r>
              <a:rPr lang="en-US" dirty="0" smtClean="0"/>
              <a:t>646-650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45700" y="1933381"/>
            <a:ext cx="719586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Stroun</a:t>
            </a:r>
            <a:r>
              <a:rPr lang="en-US" dirty="0"/>
              <a:t> M, Anker P, </a:t>
            </a:r>
            <a:r>
              <a:rPr lang="en-US" dirty="0" err="1"/>
              <a:t>Lyautey</a:t>
            </a:r>
            <a:r>
              <a:rPr lang="en-US" dirty="0"/>
              <a:t> J, </a:t>
            </a:r>
            <a:r>
              <a:rPr lang="en-US" dirty="0" err="1"/>
              <a:t>Lederrey</a:t>
            </a:r>
            <a:r>
              <a:rPr lang="en-US" dirty="0"/>
              <a:t> C, Maurice PA. </a:t>
            </a:r>
          </a:p>
          <a:p>
            <a:r>
              <a:rPr lang="en-US" dirty="0"/>
              <a:t>Isolation </a:t>
            </a:r>
            <a:r>
              <a:rPr lang="en-US" dirty="0" smtClean="0"/>
              <a:t>and characterization </a:t>
            </a:r>
            <a:r>
              <a:rPr lang="en-US" dirty="0"/>
              <a:t>of DNA from the plasma of cancer patients. </a:t>
            </a:r>
          </a:p>
          <a:p>
            <a:r>
              <a:rPr lang="en-US" dirty="0" err="1"/>
              <a:t>Eur</a:t>
            </a:r>
            <a:r>
              <a:rPr lang="en-US" dirty="0"/>
              <a:t> J Cancer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 1987; 23: 707-712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65065" y="642754"/>
            <a:ext cx="717650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Y M Dennis Lo, Noemi </a:t>
            </a:r>
            <a:r>
              <a:rPr lang="en-US" dirty="0" err="1"/>
              <a:t>Corbetta</a:t>
            </a:r>
            <a:r>
              <a:rPr lang="en-US" dirty="0"/>
              <a:t>, Paul F Chamberlain, Vik Rai, Ian L Sargent, Christopher W G Redman</a:t>
            </a:r>
          </a:p>
          <a:p>
            <a:r>
              <a:rPr lang="en-US" dirty="0"/>
              <a:t>Presence of fetal DNA in maternal plasma and </a:t>
            </a:r>
            <a:r>
              <a:rPr lang="en-US" dirty="0" smtClean="0"/>
              <a:t>serum.</a:t>
            </a:r>
            <a:endParaRPr lang="en-US" dirty="0"/>
          </a:p>
          <a:p>
            <a:r>
              <a:rPr lang="en-US" dirty="0"/>
              <a:t>THE LANCET, </a:t>
            </a:r>
            <a:r>
              <a:rPr lang="ru-RU" dirty="0" smtClean="0"/>
              <a:t>1997, </a:t>
            </a:r>
            <a:r>
              <a:rPr lang="en-US" dirty="0" smtClean="0"/>
              <a:t>vol.350, August </a:t>
            </a:r>
            <a:r>
              <a:rPr lang="en-US" dirty="0"/>
              <a:t>16, 1997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7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081" y="3825044"/>
            <a:ext cx="9169711" cy="3046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0032" y="332656"/>
            <a:ext cx="377744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284937" cy="18002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C N A P S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/>
            </a:r>
            <a:br>
              <a:rPr lang="de-DE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 N A (</a:t>
            </a:r>
            <a:r>
              <a:rPr lang="en-US" dirty="0" err="1" smtClean="0">
                <a:solidFill>
                  <a:srgbClr val="FF0000"/>
                </a:solidFill>
              </a:rPr>
              <a:t>cNA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99384" y="0"/>
            <a:ext cx="554461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>
                <a:solidFill>
                  <a:srgbClr val="FF0000"/>
                </a:solidFill>
                <a:latin typeface="Andale Mono" panose="020B0509000000000004" pitchFamily="49" charset="0"/>
              </a:rPr>
              <a:t>   </a:t>
            </a:r>
            <a:r>
              <a:rPr lang="de-DE" sz="4000" dirty="0" err="1" smtClean="0">
                <a:solidFill>
                  <a:srgbClr val="FF0000"/>
                </a:solidFill>
                <a:latin typeface="Andale Mono" panose="020B0509000000000004" pitchFamily="49" charset="0"/>
              </a:rPr>
              <a:t>C</a:t>
            </a:r>
            <a:r>
              <a:rPr lang="de-DE" sz="4000" dirty="0" err="1" smtClean="0">
                <a:latin typeface="Andale Mono" panose="020B0509000000000004" pitchFamily="49" charset="0"/>
              </a:rPr>
              <a:t>irculating</a:t>
            </a:r>
            <a:endParaRPr lang="de-DE" sz="4000" dirty="0" smtClean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e-DE" sz="4000" dirty="0" smtClean="0">
                <a:solidFill>
                  <a:srgbClr val="FF0000"/>
                </a:solidFill>
                <a:latin typeface="Andale Mono" panose="020B0509000000000004" pitchFamily="49" charset="0"/>
              </a:rPr>
              <a:t>    </a:t>
            </a:r>
            <a:r>
              <a:rPr lang="de-DE" sz="4000" dirty="0" err="1" smtClean="0">
                <a:solidFill>
                  <a:srgbClr val="FF0000"/>
                </a:solidFill>
                <a:latin typeface="Andale Mono" panose="020B0509000000000004" pitchFamily="49" charset="0"/>
              </a:rPr>
              <a:t>N</a:t>
            </a:r>
            <a:r>
              <a:rPr lang="de-DE" sz="4000" dirty="0" err="1" smtClean="0">
                <a:latin typeface="Andale Mono" panose="020B0509000000000004" pitchFamily="49" charset="0"/>
              </a:rPr>
              <a:t>ucleic</a:t>
            </a:r>
            <a:endParaRPr lang="de-DE" sz="4000" dirty="0" smtClean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e-DE" sz="4000" dirty="0" smtClean="0">
                <a:solidFill>
                  <a:srgbClr val="FF0000"/>
                </a:solidFill>
                <a:latin typeface="Andale Mono" panose="020B0509000000000004" pitchFamily="49" charset="0"/>
              </a:rPr>
              <a:t>    </a:t>
            </a:r>
            <a:r>
              <a:rPr lang="de-DE" sz="4000" dirty="0" err="1" smtClean="0">
                <a:solidFill>
                  <a:srgbClr val="FF0000"/>
                </a:solidFill>
                <a:latin typeface="Andale Mono" panose="020B0509000000000004" pitchFamily="49" charset="0"/>
              </a:rPr>
              <a:t>A</a:t>
            </a:r>
            <a:r>
              <a:rPr lang="de-DE" sz="4000" dirty="0" err="1" smtClean="0">
                <a:latin typeface="Andale Mono" panose="020B0509000000000004" pitchFamily="49" charset="0"/>
              </a:rPr>
              <a:t>cids</a:t>
            </a:r>
            <a:endParaRPr lang="de-DE" sz="4000" dirty="0" smtClean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e-DE" sz="4000" dirty="0" smtClean="0">
                <a:latin typeface="Andale Mono" panose="020B0509000000000004" pitchFamily="49" charset="0"/>
              </a:rPr>
              <a:t> in </a:t>
            </a:r>
            <a:r>
              <a:rPr lang="de-DE" sz="4000" dirty="0" smtClean="0">
                <a:solidFill>
                  <a:srgbClr val="FF0000"/>
                </a:solidFill>
                <a:latin typeface="Andale Mono" panose="020B0509000000000004" pitchFamily="49" charset="0"/>
              </a:rPr>
              <a:t>P</a:t>
            </a:r>
            <a:r>
              <a:rPr lang="de-DE" sz="4000" dirty="0" smtClean="0">
                <a:latin typeface="Andale Mono" panose="020B0509000000000004" pitchFamily="49" charset="0"/>
              </a:rPr>
              <a:t>lasma</a:t>
            </a:r>
          </a:p>
          <a:p>
            <a:pPr marL="0" indent="0">
              <a:buNone/>
            </a:pPr>
            <a:r>
              <a:rPr lang="de-DE" sz="4000" dirty="0" err="1" smtClean="0">
                <a:latin typeface="Andale Mono" panose="020B0509000000000004" pitchFamily="49" charset="0"/>
              </a:rPr>
              <a:t>and</a:t>
            </a:r>
            <a:r>
              <a:rPr lang="de-DE" sz="4000" dirty="0" smtClean="0">
                <a:latin typeface="Andale Mono" panose="020B0509000000000004" pitchFamily="49" charset="0"/>
              </a:rPr>
              <a:t> </a:t>
            </a:r>
            <a:r>
              <a:rPr lang="de-DE" sz="4000" dirty="0" smtClean="0">
                <a:solidFill>
                  <a:srgbClr val="FF0000"/>
                </a:solidFill>
                <a:latin typeface="Andale Mono" panose="020B0509000000000004" pitchFamily="49" charset="0"/>
              </a:rPr>
              <a:t>S</a:t>
            </a:r>
            <a:r>
              <a:rPr lang="de-DE" sz="4000" dirty="0" smtClean="0">
                <a:latin typeface="Andale Mono" panose="020B0509000000000004" pitchFamily="49" charset="0"/>
              </a:rPr>
              <a:t>erum</a:t>
            </a:r>
            <a:endParaRPr lang="ru-RU" sz="4000" dirty="0" smtClean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ru-RU" sz="5400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1373</Words>
  <Application>Microsoft Office PowerPoint</Application>
  <PresentationFormat>On-screen Show (4:3)</PresentationFormat>
  <Paragraphs>339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Циркулирующие нуклеиновые кислоты в плазме крови человека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Плазма – источник циркулирующей нуклеиновой кислоты прибл. 100 нг цНК/мл плазмы</vt:lpstr>
      <vt:lpstr>PowerPoint Presentation</vt:lpstr>
      <vt:lpstr>C N A P S  C N A (cNA)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Sileks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Циркулирующие нуклеиновые кислоты в плазме крови человека</dc:title>
  <dc:creator>Alexey Zhigulin</dc:creator>
  <cp:lastModifiedBy>Alexey Zhigulin</cp:lastModifiedBy>
  <cp:revision>129</cp:revision>
  <dcterms:created xsi:type="dcterms:W3CDTF">2018-10-19T12:15:28Z</dcterms:created>
  <dcterms:modified xsi:type="dcterms:W3CDTF">2018-11-20T20:25:31Z</dcterms:modified>
</cp:coreProperties>
</file>