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1" r:id="rId9"/>
    <p:sldId id="263" r:id="rId10"/>
    <p:sldId id="264" r:id="rId11"/>
    <p:sldId id="270" r:id="rId12"/>
    <p:sldId id="283" r:id="rId13"/>
    <p:sldId id="265" r:id="rId14"/>
    <p:sldId id="266" r:id="rId15"/>
    <p:sldId id="271" r:id="rId16"/>
    <p:sldId id="272" r:id="rId17"/>
    <p:sldId id="267" r:id="rId18"/>
    <p:sldId id="26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F0729-B25B-4CB9-9BB0-7A421A54B475}" type="doc">
      <dgm:prSet loTypeId="urn:microsoft.com/office/officeart/2011/layout/Tab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A759F4-E74F-4354-BD86-9A49B3E3A1EE}">
      <dgm:prSet phldrT="[Text]"/>
      <dgm:spPr/>
      <dgm:t>
        <a:bodyPr/>
        <a:lstStyle/>
        <a:p>
          <a:r>
            <a:rPr lang="ru-RU" dirty="0" smtClean="0"/>
            <a:t>ДНК</a:t>
          </a:r>
          <a:endParaRPr lang="ru-RU" dirty="0"/>
        </a:p>
      </dgm:t>
    </dgm:pt>
    <dgm:pt modelId="{7F5F336B-1ADA-4814-89F0-ABD8CB546828}" type="parTrans" cxnId="{16B8A26F-74C4-43E1-9394-13C95787FAA3}">
      <dgm:prSet/>
      <dgm:spPr/>
      <dgm:t>
        <a:bodyPr/>
        <a:lstStyle/>
        <a:p>
          <a:endParaRPr lang="ru-RU"/>
        </a:p>
      </dgm:t>
    </dgm:pt>
    <dgm:pt modelId="{D8C820D7-C68C-486D-AF31-60E31D2A4E1C}" type="sibTrans" cxnId="{16B8A26F-74C4-43E1-9394-13C95787FAA3}">
      <dgm:prSet/>
      <dgm:spPr/>
      <dgm:t>
        <a:bodyPr/>
        <a:lstStyle/>
        <a:p>
          <a:endParaRPr lang="ru-RU"/>
        </a:p>
      </dgm:t>
    </dgm:pt>
    <dgm:pt modelId="{5AED38E2-6032-4A85-85B3-930787025001}">
      <dgm:prSet phldrT="[Text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1800" dirty="0" err="1" smtClean="0">
              <a:solidFill>
                <a:schemeClr val="accent3">
                  <a:lumMod val="75000"/>
                </a:schemeClr>
              </a:solidFill>
            </a:rPr>
            <a:t>хромосомальная</a:t>
          </a:r>
          <a:r>
            <a:rPr lang="ru-RU" sz="1800" dirty="0" smtClean="0">
              <a:solidFill>
                <a:schemeClr val="accent3">
                  <a:lumMod val="75000"/>
                </a:schemeClr>
              </a:solidFill>
            </a:rPr>
            <a:t>, </a:t>
          </a:r>
          <a:r>
            <a:rPr lang="ru-RU" sz="1800" dirty="0" err="1" smtClean="0">
              <a:solidFill>
                <a:schemeClr val="accent3">
                  <a:lumMod val="75000"/>
                </a:schemeClr>
              </a:solidFill>
            </a:rPr>
            <a:t>плазмидная</a:t>
          </a:r>
          <a:r>
            <a:rPr lang="ru-RU" sz="1800" dirty="0" smtClean="0">
              <a:solidFill>
                <a:schemeClr val="accent3">
                  <a:lumMod val="75000"/>
                </a:schemeClr>
              </a:solidFill>
            </a:rPr>
            <a:t>, вирусная</a:t>
          </a:r>
          <a:endParaRPr lang="ru-RU" sz="1800" dirty="0">
            <a:solidFill>
              <a:schemeClr val="accent3">
                <a:lumMod val="75000"/>
              </a:schemeClr>
            </a:solidFill>
          </a:endParaRPr>
        </a:p>
      </dgm:t>
    </dgm:pt>
    <dgm:pt modelId="{98100BBE-9491-456E-ADF2-E5747BA78052}" type="parTrans" cxnId="{28270CEE-ECBE-4219-BA10-CF1E13EE9537}">
      <dgm:prSet/>
      <dgm:spPr/>
      <dgm:t>
        <a:bodyPr/>
        <a:lstStyle/>
        <a:p>
          <a:endParaRPr lang="ru-RU"/>
        </a:p>
      </dgm:t>
    </dgm:pt>
    <dgm:pt modelId="{A3F2FFE7-CA25-4F8E-B249-BD604BD718E1}" type="sibTrans" cxnId="{28270CEE-ECBE-4219-BA10-CF1E13EE9537}">
      <dgm:prSet/>
      <dgm:spPr/>
      <dgm:t>
        <a:bodyPr/>
        <a:lstStyle/>
        <a:p>
          <a:endParaRPr lang="ru-RU"/>
        </a:p>
      </dgm:t>
    </dgm:pt>
    <dgm:pt modelId="{DE69D6FE-65C5-4BCD-92A9-004D099CD0A6}">
      <dgm:prSet phldrT="[Text]" custT="1"/>
      <dgm:spPr/>
      <dgm:t>
        <a:bodyPr/>
        <a:lstStyle/>
        <a:p>
          <a:r>
            <a:rPr lang="ru-RU" sz="2300" dirty="0" smtClean="0"/>
            <a:t>Градиентное центрифугирование в </a:t>
          </a:r>
          <a:r>
            <a:rPr lang="de-DE" sz="2300" dirty="0" err="1" smtClean="0"/>
            <a:t>CsCl</a:t>
          </a:r>
          <a:endParaRPr lang="ru-RU" sz="2000" dirty="0"/>
        </a:p>
      </dgm:t>
    </dgm:pt>
    <dgm:pt modelId="{B1A5319A-1F2A-4E47-8BC7-7E2D6476D070}" type="parTrans" cxnId="{EE93C540-3D08-445F-9866-AD9BE156EFD3}">
      <dgm:prSet/>
      <dgm:spPr/>
      <dgm:t>
        <a:bodyPr/>
        <a:lstStyle/>
        <a:p>
          <a:endParaRPr lang="ru-RU"/>
        </a:p>
      </dgm:t>
    </dgm:pt>
    <dgm:pt modelId="{2679E171-8231-4F7D-9C3D-BD424815D955}" type="sibTrans" cxnId="{EE93C540-3D08-445F-9866-AD9BE156EFD3}">
      <dgm:prSet/>
      <dgm:spPr/>
      <dgm:t>
        <a:bodyPr/>
        <a:lstStyle/>
        <a:p>
          <a:endParaRPr lang="ru-RU"/>
        </a:p>
      </dgm:t>
    </dgm:pt>
    <dgm:pt modelId="{4C3B8062-1196-4E27-B4FC-73FB1DDD93BA}">
      <dgm:prSet phldrT="[Text]"/>
      <dgm:spPr/>
      <dgm:t>
        <a:bodyPr/>
        <a:lstStyle/>
        <a:p>
          <a:r>
            <a:rPr lang="ru-RU" dirty="0" smtClean="0"/>
            <a:t>РНК</a:t>
          </a:r>
          <a:endParaRPr lang="ru-RU" dirty="0"/>
        </a:p>
      </dgm:t>
    </dgm:pt>
    <dgm:pt modelId="{2D08C4B6-6319-41FB-9DC9-F4BE1A5F9F2D}" type="parTrans" cxnId="{BB16766A-0F40-4E97-AA53-69D6E86F676F}">
      <dgm:prSet/>
      <dgm:spPr/>
      <dgm:t>
        <a:bodyPr/>
        <a:lstStyle/>
        <a:p>
          <a:endParaRPr lang="ru-RU"/>
        </a:p>
      </dgm:t>
    </dgm:pt>
    <dgm:pt modelId="{20EC2F92-EC28-4AFC-87A4-286CFC3E1503}" type="sibTrans" cxnId="{BB16766A-0F40-4E97-AA53-69D6E86F676F}">
      <dgm:prSet/>
      <dgm:spPr/>
      <dgm:t>
        <a:bodyPr/>
        <a:lstStyle/>
        <a:p>
          <a:endParaRPr lang="ru-RU"/>
        </a:p>
      </dgm:t>
    </dgm:pt>
    <dgm:pt modelId="{715A278B-B810-47E9-ACEB-E23770B94BAD}">
      <dgm:prSet phldrT="[Text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тотальная РНК, </a:t>
          </a:r>
          <a:r>
            <a:rPr lang="ru-RU" sz="1800" dirty="0" err="1" smtClean="0">
              <a:solidFill>
                <a:schemeClr val="accent1">
                  <a:lumMod val="75000"/>
                </a:schemeClr>
              </a:solidFill>
            </a:rPr>
            <a:t>мРНК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CBE7A1F-8082-4676-8E06-FED6C493DEF5}" type="parTrans" cxnId="{8440C0C9-1168-405E-88DE-38C617F3E9EA}">
      <dgm:prSet/>
      <dgm:spPr/>
      <dgm:t>
        <a:bodyPr/>
        <a:lstStyle/>
        <a:p>
          <a:endParaRPr lang="ru-RU"/>
        </a:p>
      </dgm:t>
    </dgm:pt>
    <dgm:pt modelId="{1ABFD0C0-AB8B-40C8-B453-00F3EC1BCF20}" type="sibTrans" cxnId="{8440C0C9-1168-405E-88DE-38C617F3E9EA}">
      <dgm:prSet/>
      <dgm:spPr/>
      <dgm:t>
        <a:bodyPr/>
        <a:lstStyle/>
        <a:p>
          <a:endParaRPr lang="ru-RU"/>
        </a:p>
      </dgm:t>
    </dgm:pt>
    <dgm:pt modelId="{6224800D-2196-4E86-BA85-EB18DA2098C1}">
      <dgm:prSet phldrT="[Text]" custT="1"/>
      <dgm:spPr/>
      <dgm:t>
        <a:bodyPr/>
        <a:lstStyle/>
        <a:p>
          <a:r>
            <a:rPr lang="ru-RU" sz="2300" dirty="0" smtClean="0"/>
            <a:t>Выделение кислым фенолом</a:t>
          </a:r>
          <a:endParaRPr lang="ru-RU" sz="2300" dirty="0"/>
        </a:p>
      </dgm:t>
    </dgm:pt>
    <dgm:pt modelId="{FAAAA44A-E02C-4B5A-BF1B-9300746C5DAA}" type="parTrans" cxnId="{C92E87D2-B38A-42DA-BAE4-D120962CFDA3}">
      <dgm:prSet/>
      <dgm:spPr/>
      <dgm:t>
        <a:bodyPr/>
        <a:lstStyle/>
        <a:p>
          <a:endParaRPr lang="ru-RU"/>
        </a:p>
      </dgm:t>
    </dgm:pt>
    <dgm:pt modelId="{1392F4DE-A902-4EA5-8F73-DF23D6A8218B}" type="sibTrans" cxnId="{C92E87D2-B38A-42DA-BAE4-D120962CFDA3}">
      <dgm:prSet/>
      <dgm:spPr/>
      <dgm:t>
        <a:bodyPr/>
        <a:lstStyle/>
        <a:p>
          <a:endParaRPr lang="ru-RU"/>
        </a:p>
      </dgm:t>
    </dgm:pt>
    <dgm:pt modelId="{339DD4B7-3714-4B90-AD6E-02D2CC8FECCC}">
      <dgm:prSet phldrT="[Text]"/>
      <dgm:spPr/>
      <dgm:t>
        <a:bodyPr/>
        <a:lstStyle/>
        <a:p>
          <a:r>
            <a:rPr lang="ru-RU" dirty="0" smtClean="0"/>
            <a:t>Белки</a:t>
          </a:r>
          <a:endParaRPr lang="ru-RU" dirty="0"/>
        </a:p>
      </dgm:t>
    </dgm:pt>
    <dgm:pt modelId="{E66EB22B-9A8A-4ED9-B49B-1BCF617D5781}" type="parTrans" cxnId="{F7B60EE1-4642-474A-9DCC-ECD8F4A8343E}">
      <dgm:prSet/>
      <dgm:spPr/>
      <dgm:t>
        <a:bodyPr/>
        <a:lstStyle/>
        <a:p>
          <a:endParaRPr lang="ru-RU"/>
        </a:p>
      </dgm:t>
    </dgm:pt>
    <dgm:pt modelId="{AE1B6300-8D92-4440-8AF3-C88F94AEC7C4}" type="sibTrans" cxnId="{F7B60EE1-4642-474A-9DCC-ECD8F4A8343E}">
      <dgm:prSet/>
      <dgm:spPr/>
      <dgm:t>
        <a:bodyPr/>
        <a:lstStyle/>
        <a:p>
          <a:endParaRPr lang="ru-RU"/>
        </a:p>
      </dgm:t>
    </dgm:pt>
    <dgm:pt modelId="{56861171-12E7-4218-A672-A879F7C29CAA}">
      <dgm:prSet phldrT="[Text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3A26969-01E3-407D-A25E-10769915C78A}" type="parTrans" cxnId="{049080B4-5154-40FB-901C-A2D7BCD90948}">
      <dgm:prSet/>
      <dgm:spPr/>
      <dgm:t>
        <a:bodyPr/>
        <a:lstStyle/>
        <a:p>
          <a:endParaRPr lang="ru-RU"/>
        </a:p>
      </dgm:t>
    </dgm:pt>
    <dgm:pt modelId="{E2692B7F-DA6C-4EC9-AD28-F0877E57BB12}" type="sibTrans" cxnId="{049080B4-5154-40FB-901C-A2D7BCD90948}">
      <dgm:prSet/>
      <dgm:spPr/>
      <dgm:t>
        <a:bodyPr/>
        <a:lstStyle/>
        <a:p>
          <a:endParaRPr lang="ru-RU"/>
        </a:p>
      </dgm:t>
    </dgm:pt>
    <dgm:pt modelId="{45843151-3065-46E7-AA2B-1317FF6D1D60}">
      <dgm:prSet phldrT="[Text]"/>
      <dgm:spPr/>
      <dgm:t>
        <a:bodyPr/>
        <a:lstStyle/>
        <a:p>
          <a:r>
            <a:rPr lang="ru-RU" dirty="0" smtClean="0"/>
            <a:t>Гель-фильтрация</a:t>
          </a:r>
          <a:endParaRPr lang="ru-RU" dirty="0"/>
        </a:p>
      </dgm:t>
    </dgm:pt>
    <dgm:pt modelId="{28EC3588-D12D-43AA-9292-5DAD3DF7A34A}" type="parTrans" cxnId="{27747133-C8B3-4D35-B579-EBC397744B06}">
      <dgm:prSet/>
      <dgm:spPr/>
      <dgm:t>
        <a:bodyPr/>
        <a:lstStyle/>
        <a:p>
          <a:endParaRPr lang="ru-RU"/>
        </a:p>
      </dgm:t>
    </dgm:pt>
    <dgm:pt modelId="{E74D8062-FD04-4312-82A8-0E35D1D4FE83}" type="sibTrans" cxnId="{27747133-C8B3-4D35-B579-EBC397744B06}">
      <dgm:prSet/>
      <dgm:spPr/>
      <dgm:t>
        <a:bodyPr/>
        <a:lstStyle/>
        <a:p>
          <a:endParaRPr lang="ru-RU"/>
        </a:p>
      </dgm:t>
    </dgm:pt>
    <dgm:pt modelId="{C59A2799-5E74-442F-8180-506AFA54EBD2}">
      <dgm:prSet phldrT="[Text]"/>
      <dgm:spPr/>
      <dgm:t>
        <a:bodyPr/>
        <a:lstStyle/>
        <a:p>
          <a:r>
            <a:rPr lang="ru-RU" sz="2300" dirty="0" smtClean="0"/>
            <a:t>Фенол-хлороформ </a:t>
          </a:r>
          <a:endParaRPr lang="ru-RU" sz="2300" dirty="0"/>
        </a:p>
      </dgm:t>
    </dgm:pt>
    <dgm:pt modelId="{991FFFD6-DBAA-4D1D-AE00-85B2828F242C}" type="parTrans" cxnId="{EADAF11F-51B1-419C-AAD9-3CE10F816E20}">
      <dgm:prSet/>
      <dgm:spPr/>
      <dgm:t>
        <a:bodyPr/>
        <a:lstStyle/>
        <a:p>
          <a:endParaRPr lang="ru-RU"/>
        </a:p>
      </dgm:t>
    </dgm:pt>
    <dgm:pt modelId="{B7F502F0-B9EF-46BF-BD9F-5F9C84F5BA06}" type="sibTrans" cxnId="{EADAF11F-51B1-419C-AAD9-3CE10F816E20}">
      <dgm:prSet/>
      <dgm:spPr/>
      <dgm:t>
        <a:bodyPr/>
        <a:lstStyle/>
        <a:p>
          <a:endParaRPr lang="ru-RU"/>
        </a:p>
      </dgm:t>
    </dgm:pt>
    <dgm:pt modelId="{93E74B81-29E3-4769-9AD9-3F4C64A5449A}">
      <dgm:prSet phldrT="[Text]"/>
      <dgm:spPr/>
      <dgm:t>
        <a:bodyPr/>
        <a:lstStyle/>
        <a:p>
          <a:r>
            <a:rPr lang="ru-RU" sz="2300" dirty="0" smtClean="0"/>
            <a:t>Щелочной лизис</a:t>
          </a:r>
          <a:endParaRPr lang="ru-RU" sz="2300" dirty="0"/>
        </a:p>
      </dgm:t>
    </dgm:pt>
    <dgm:pt modelId="{C11974F0-9B45-4716-A87C-5E7A8FE322B4}" type="parTrans" cxnId="{6157147E-38AC-414B-9094-D187D23F5774}">
      <dgm:prSet/>
      <dgm:spPr/>
      <dgm:t>
        <a:bodyPr/>
        <a:lstStyle/>
        <a:p>
          <a:endParaRPr lang="ru-RU"/>
        </a:p>
      </dgm:t>
    </dgm:pt>
    <dgm:pt modelId="{C733AADF-B5CB-4E9F-9AC2-D0A9B7669100}" type="sibTrans" cxnId="{6157147E-38AC-414B-9094-D187D23F5774}">
      <dgm:prSet/>
      <dgm:spPr/>
      <dgm:t>
        <a:bodyPr/>
        <a:lstStyle/>
        <a:p>
          <a:endParaRPr lang="ru-RU"/>
        </a:p>
      </dgm:t>
    </dgm:pt>
    <dgm:pt modelId="{7387E81A-3713-48CC-93B0-5237F193E667}">
      <dgm:prSet phldrT="[Text]" custT="1"/>
      <dgm:spPr/>
      <dgm:t>
        <a:bodyPr/>
        <a:lstStyle/>
        <a:p>
          <a:endParaRPr lang="ru-RU" sz="2400" dirty="0"/>
        </a:p>
      </dgm:t>
    </dgm:pt>
    <dgm:pt modelId="{522598D7-53DD-46CF-A143-ECD2EF69F57B}" type="parTrans" cxnId="{AFCE89A8-C5DD-49E4-B0D3-0BE8349BCD29}">
      <dgm:prSet/>
      <dgm:spPr/>
      <dgm:t>
        <a:bodyPr/>
        <a:lstStyle/>
        <a:p>
          <a:endParaRPr lang="ru-RU"/>
        </a:p>
      </dgm:t>
    </dgm:pt>
    <dgm:pt modelId="{2DD5D216-5A5E-43A0-BAB0-EFD6FF8C58E8}" type="sibTrans" cxnId="{AFCE89A8-C5DD-49E4-B0D3-0BE8349BCD29}">
      <dgm:prSet/>
      <dgm:spPr/>
      <dgm:t>
        <a:bodyPr/>
        <a:lstStyle/>
        <a:p>
          <a:endParaRPr lang="ru-RU"/>
        </a:p>
      </dgm:t>
    </dgm:pt>
    <dgm:pt modelId="{A7B78DC3-71E3-4DE1-886F-393A9D631BDE}">
      <dgm:prSet phldrT="[Text]" custT="1"/>
      <dgm:spPr/>
      <dgm:t>
        <a:bodyPr/>
        <a:lstStyle/>
        <a:p>
          <a:r>
            <a:rPr lang="ru-RU" sz="2300" dirty="0" smtClean="0"/>
            <a:t>Выделение на олиго(</a:t>
          </a:r>
          <a:r>
            <a:rPr lang="ru-RU" sz="2300" dirty="0" err="1" smtClean="0"/>
            <a:t>дТ</a:t>
          </a:r>
          <a:r>
            <a:rPr lang="ru-RU" sz="2300" dirty="0" smtClean="0"/>
            <a:t>) целлюлозе</a:t>
          </a:r>
          <a:endParaRPr lang="ru-RU" sz="2300" dirty="0"/>
        </a:p>
      </dgm:t>
    </dgm:pt>
    <dgm:pt modelId="{9D67F569-DD69-4B05-9029-D68B5E706E6F}" type="parTrans" cxnId="{C40616A5-0B99-43DA-BC83-899B28ACDF8F}">
      <dgm:prSet/>
      <dgm:spPr/>
      <dgm:t>
        <a:bodyPr/>
        <a:lstStyle/>
        <a:p>
          <a:endParaRPr lang="ru-RU"/>
        </a:p>
      </dgm:t>
    </dgm:pt>
    <dgm:pt modelId="{F88E9DB2-4771-4581-803C-073C0957B4CA}" type="sibTrans" cxnId="{C40616A5-0B99-43DA-BC83-899B28ACDF8F}">
      <dgm:prSet/>
      <dgm:spPr/>
      <dgm:t>
        <a:bodyPr/>
        <a:lstStyle/>
        <a:p>
          <a:endParaRPr lang="ru-RU"/>
        </a:p>
      </dgm:t>
    </dgm:pt>
    <dgm:pt modelId="{E0E9D670-BA29-4608-8038-2E5AF127ED66}">
      <dgm:prSet phldrT="[Text]"/>
      <dgm:spPr/>
      <dgm:t>
        <a:bodyPr/>
        <a:lstStyle/>
        <a:p>
          <a:endParaRPr lang="ru-RU" sz="2300" dirty="0"/>
        </a:p>
      </dgm:t>
    </dgm:pt>
    <dgm:pt modelId="{72EE5AC7-9ADB-44AC-982C-629A99EABCB9}" type="parTrans" cxnId="{A9AFBEAF-33C2-42B5-96B3-757FC015848E}">
      <dgm:prSet/>
      <dgm:spPr/>
      <dgm:t>
        <a:bodyPr/>
        <a:lstStyle/>
        <a:p>
          <a:endParaRPr lang="ru-RU"/>
        </a:p>
      </dgm:t>
    </dgm:pt>
    <dgm:pt modelId="{29AE0C29-E2A2-4F3A-AA8F-289381A88B30}" type="sibTrans" cxnId="{A9AFBEAF-33C2-42B5-96B3-757FC015848E}">
      <dgm:prSet/>
      <dgm:spPr/>
      <dgm:t>
        <a:bodyPr/>
        <a:lstStyle/>
        <a:p>
          <a:endParaRPr lang="ru-RU"/>
        </a:p>
      </dgm:t>
    </dgm:pt>
    <dgm:pt modelId="{8582B92A-7807-4821-A88B-B605652FD0FB}">
      <dgm:prSet phldrT="[Text]"/>
      <dgm:spPr/>
      <dgm:t>
        <a:bodyPr/>
        <a:lstStyle/>
        <a:p>
          <a:r>
            <a:rPr lang="ru-RU" dirty="0" smtClean="0"/>
            <a:t>Ионно-обменная хроматография</a:t>
          </a:r>
          <a:endParaRPr lang="ru-RU" dirty="0"/>
        </a:p>
      </dgm:t>
    </dgm:pt>
    <dgm:pt modelId="{60E52FBB-C111-46CF-AAB4-5B2B5AB2FF7C}" type="parTrans" cxnId="{46E4EEF5-1245-4D45-992B-B0C0C990BC95}">
      <dgm:prSet/>
      <dgm:spPr/>
      <dgm:t>
        <a:bodyPr/>
        <a:lstStyle/>
        <a:p>
          <a:endParaRPr lang="ru-RU"/>
        </a:p>
      </dgm:t>
    </dgm:pt>
    <dgm:pt modelId="{F197D40B-306A-4825-BBB9-B08E75CB65A4}" type="sibTrans" cxnId="{46E4EEF5-1245-4D45-992B-B0C0C990BC95}">
      <dgm:prSet/>
      <dgm:spPr/>
      <dgm:t>
        <a:bodyPr/>
        <a:lstStyle/>
        <a:p>
          <a:endParaRPr lang="ru-RU"/>
        </a:p>
      </dgm:t>
    </dgm:pt>
    <dgm:pt modelId="{F4570C5A-9A61-4C10-8970-60B880611E90}">
      <dgm:prSet phldrT="[Text]"/>
      <dgm:spPr/>
      <dgm:t>
        <a:bodyPr/>
        <a:lstStyle/>
        <a:p>
          <a:r>
            <a:rPr lang="ru-RU" dirty="0" err="1" smtClean="0"/>
            <a:t>Афинная</a:t>
          </a:r>
          <a:r>
            <a:rPr lang="ru-RU" dirty="0" smtClean="0"/>
            <a:t> хроматография</a:t>
          </a:r>
          <a:endParaRPr lang="ru-RU" dirty="0"/>
        </a:p>
      </dgm:t>
    </dgm:pt>
    <dgm:pt modelId="{CFC302E4-05ED-4CF1-B855-8CA2973AE6F1}" type="parTrans" cxnId="{79D38264-3264-4CC5-93E9-E5DC8D4D0FA7}">
      <dgm:prSet/>
      <dgm:spPr/>
      <dgm:t>
        <a:bodyPr/>
        <a:lstStyle/>
        <a:p>
          <a:endParaRPr lang="ru-RU"/>
        </a:p>
      </dgm:t>
    </dgm:pt>
    <dgm:pt modelId="{BCBF666B-3307-430B-AD8B-6072DC7F6284}" type="sibTrans" cxnId="{79D38264-3264-4CC5-93E9-E5DC8D4D0FA7}">
      <dgm:prSet/>
      <dgm:spPr/>
      <dgm:t>
        <a:bodyPr/>
        <a:lstStyle/>
        <a:p>
          <a:endParaRPr lang="ru-RU"/>
        </a:p>
      </dgm:t>
    </dgm:pt>
    <dgm:pt modelId="{51B5BEF7-FA2B-48EA-B1CF-CD48F1C9755F}" type="pres">
      <dgm:prSet presAssocID="{B06F0729-B25B-4CB9-9BB0-7A421A54B47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76D544-3C66-4C64-94DE-58729078CA55}" type="pres">
      <dgm:prSet presAssocID="{2DA759F4-E74F-4354-BD86-9A49B3E3A1EE}" presName="composite" presStyleCnt="0"/>
      <dgm:spPr/>
    </dgm:pt>
    <dgm:pt modelId="{45EF8B70-7010-41DC-8252-B63F76D45D69}" type="pres">
      <dgm:prSet presAssocID="{2DA759F4-E74F-4354-BD86-9A49B3E3A1E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5AC47-DEA4-4710-A49E-FF54A6579011}" type="pres">
      <dgm:prSet presAssocID="{2DA759F4-E74F-4354-BD86-9A49B3E3A1E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9CEA5-DCBF-4787-945A-7BFB89D9A4A0}" type="pres">
      <dgm:prSet presAssocID="{2DA759F4-E74F-4354-BD86-9A49B3E3A1EE}" presName="Accent" presStyleLbl="parChTrans1D1" presStyleIdx="0" presStyleCnt="3"/>
      <dgm:spPr/>
    </dgm:pt>
    <dgm:pt modelId="{D3689FC1-89D5-4EA2-8646-A87C47C8B49B}" type="pres">
      <dgm:prSet presAssocID="{2DA759F4-E74F-4354-BD86-9A49B3E3A1E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ACBD-AAD3-4657-AFDA-E0E4863014C0}" type="pres">
      <dgm:prSet presAssocID="{D8C820D7-C68C-486D-AF31-60E31D2A4E1C}" presName="sibTrans" presStyleCnt="0"/>
      <dgm:spPr/>
    </dgm:pt>
    <dgm:pt modelId="{6F829E7F-54B6-4BBD-A90B-7B6C4CFA8979}" type="pres">
      <dgm:prSet presAssocID="{4C3B8062-1196-4E27-B4FC-73FB1DDD93BA}" presName="composite" presStyleCnt="0"/>
      <dgm:spPr/>
    </dgm:pt>
    <dgm:pt modelId="{C0F7150C-3204-4EE4-B79A-1F08FD653024}" type="pres">
      <dgm:prSet presAssocID="{4C3B8062-1196-4E27-B4FC-73FB1DDD93B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5F900-39EF-4C1D-BDCD-DEB28ADBDA20}" type="pres">
      <dgm:prSet presAssocID="{4C3B8062-1196-4E27-B4FC-73FB1DDD93B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04EEF-3154-4CE8-9425-952121D3A654}" type="pres">
      <dgm:prSet presAssocID="{4C3B8062-1196-4E27-B4FC-73FB1DDD93BA}" presName="Accent" presStyleLbl="parChTrans1D1" presStyleIdx="1" presStyleCnt="3"/>
      <dgm:spPr/>
    </dgm:pt>
    <dgm:pt modelId="{6CAB918A-CD49-4743-96E4-78515D808F10}" type="pres">
      <dgm:prSet presAssocID="{4C3B8062-1196-4E27-B4FC-73FB1DDD93B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14F5-0D28-4AFE-9E1D-0BC4CC0B126D}" type="pres">
      <dgm:prSet presAssocID="{20EC2F92-EC28-4AFC-87A4-286CFC3E1503}" presName="sibTrans" presStyleCnt="0"/>
      <dgm:spPr/>
    </dgm:pt>
    <dgm:pt modelId="{99EE2091-20D1-4B8C-B3EE-42A3F41F22BC}" type="pres">
      <dgm:prSet presAssocID="{339DD4B7-3714-4B90-AD6E-02D2CC8FECCC}" presName="composite" presStyleCnt="0"/>
      <dgm:spPr/>
    </dgm:pt>
    <dgm:pt modelId="{701FCC97-A4F9-42FD-AD81-1B4A1B68A448}" type="pres">
      <dgm:prSet presAssocID="{339DD4B7-3714-4B90-AD6E-02D2CC8FECCC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05200-8769-4C19-9D5B-CEA4A83FDD6B}" type="pres">
      <dgm:prSet presAssocID="{339DD4B7-3714-4B90-AD6E-02D2CC8FECCC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86A28-7169-4115-91EA-D02F59B006BC}" type="pres">
      <dgm:prSet presAssocID="{339DD4B7-3714-4B90-AD6E-02D2CC8FECCC}" presName="Accent" presStyleLbl="parChTrans1D1" presStyleIdx="2" presStyleCnt="3"/>
      <dgm:spPr/>
    </dgm:pt>
    <dgm:pt modelId="{F4086E96-FA4A-414C-B44A-9A2CB34E6EC9}" type="pres">
      <dgm:prSet presAssocID="{339DD4B7-3714-4B90-AD6E-02D2CC8FECC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0EB08-5C45-4471-B9AF-26A7C1563978}" type="presOf" srcId="{2DA759F4-E74F-4354-BD86-9A49B3E3A1EE}" destId="{6DB5AC47-DEA4-4710-A49E-FF54A6579011}" srcOrd="0" destOrd="0" presId="urn:microsoft.com/office/officeart/2011/layout/TabList"/>
    <dgm:cxn modelId="{AFCE89A8-C5DD-49E4-B0D3-0BE8349BCD29}" srcId="{4C3B8062-1196-4E27-B4FC-73FB1DDD93BA}" destId="{7387E81A-3713-48CC-93B0-5237F193E667}" srcOrd="3" destOrd="0" parTransId="{522598D7-53DD-46CF-A143-ECD2EF69F57B}" sibTransId="{2DD5D216-5A5E-43A0-BAB0-EFD6FF8C58E8}"/>
    <dgm:cxn modelId="{C40616A5-0B99-43DA-BC83-899B28ACDF8F}" srcId="{4C3B8062-1196-4E27-B4FC-73FB1DDD93BA}" destId="{A7B78DC3-71E3-4DE1-886F-393A9D631BDE}" srcOrd="2" destOrd="0" parTransId="{9D67F569-DD69-4B05-9029-D68B5E706E6F}" sibTransId="{F88E9DB2-4771-4581-803C-073C0957B4CA}"/>
    <dgm:cxn modelId="{C9D21F54-D3B7-4721-8C07-989AE53D6D6F}" type="presOf" srcId="{7387E81A-3713-48CC-93B0-5237F193E667}" destId="{6CAB918A-CD49-4743-96E4-78515D808F10}" srcOrd="0" destOrd="2" presId="urn:microsoft.com/office/officeart/2011/layout/TabList"/>
    <dgm:cxn modelId="{53725D09-2A94-46FB-B5FD-62BB789F83F9}" type="presOf" srcId="{6224800D-2196-4E86-BA85-EB18DA2098C1}" destId="{6CAB918A-CD49-4743-96E4-78515D808F10}" srcOrd="0" destOrd="0" presId="urn:microsoft.com/office/officeart/2011/layout/TabList"/>
    <dgm:cxn modelId="{F7B60EE1-4642-474A-9DCC-ECD8F4A8343E}" srcId="{B06F0729-B25B-4CB9-9BB0-7A421A54B475}" destId="{339DD4B7-3714-4B90-AD6E-02D2CC8FECCC}" srcOrd="2" destOrd="0" parTransId="{E66EB22B-9A8A-4ED9-B49B-1BCF617D5781}" sibTransId="{AE1B6300-8D92-4440-8AF3-C88F94AEC7C4}"/>
    <dgm:cxn modelId="{52917F52-6CB0-4E3E-97B0-246C331B5A4E}" type="presOf" srcId="{715A278B-B810-47E9-ACEB-E23770B94BAD}" destId="{C0F7150C-3204-4EE4-B79A-1F08FD653024}" srcOrd="0" destOrd="0" presId="urn:microsoft.com/office/officeart/2011/layout/TabList"/>
    <dgm:cxn modelId="{55A294A2-87FF-4C7C-87DA-C936820E13F2}" type="presOf" srcId="{C59A2799-5E74-442F-8180-506AFA54EBD2}" destId="{D3689FC1-89D5-4EA2-8646-A87C47C8B49B}" srcOrd="0" destOrd="1" presId="urn:microsoft.com/office/officeart/2011/layout/TabList"/>
    <dgm:cxn modelId="{A6358610-176B-4910-9020-A9D15ED057FF}" type="presOf" srcId="{5AED38E2-6032-4A85-85B3-930787025001}" destId="{45EF8B70-7010-41DC-8252-B63F76D45D69}" srcOrd="0" destOrd="0" presId="urn:microsoft.com/office/officeart/2011/layout/TabList"/>
    <dgm:cxn modelId="{CABD3CD5-8F47-487C-8866-89A54B9E8DFE}" type="presOf" srcId="{339DD4B7-3714-4B90-AD6E-02D2CC8FECCC}" destId="{2E205200-8769-4C19-9D5B-CEA4A83FDD6B}" srcOrd="0" destOrd="0" presId="urn:microsoft.com/office/officeart/2011/layout/TabList"/>
    <dgm:cxn modelId="{F5FAC709-D30A-44E4-A218-C5F0F584BE72}" type="presOf" srcId="{F4570C5A-9A61-4C10-8970-60B880611E90}" destId="{F4086E96-FA4A-414C-B44A-9A2CB34E6EC9}" srcOrd="0" destOrd="2" presId="urn:microsoft.com/office/officeart/2011/layout/TabList"/>
    <dgm:cxn modelId="{46E4EEF5-1245-4D45-992B-B0C0C990BC95}" srcId="{339DD4B7-3714-4B90-AD6E-02D2CC8FECCC}" destId="{8582B92A-7807-4821-A88B-B605652FD0FB}" srcOrd="2" destOrd="0" parTransId="{60E52FBB-C111-46CF-AAB4-5B2B5AB2FF7C}" sibTransId="{F197D40B-306A-4825-BBB9-B08E75CB65A4}"/>
    <dgm:cxn modelId="{049080B4-5154-40FB-901C-A2D7BCD90948}" srcId="{339DD4B7-3714-4B90-AD6E-02D2CC8FECCC}" destId="{56861171-12E7-4218-A672-A879F7C29CAA}" srcOrd="0" destOrd="0" parTransId="{83A26969-01E3-407D-A25E-10769915C78A}" sibTransId="{E2692B7F-DA6C-4EC9-AD28-F0877E57BB12}"/>
    <dgm:cxn modelId="{16B8A26F-74C4-43E1-9394-13C95787FAA3}" srcId="{B06F0729-B25B-4CB9-9BB0-7A421A54B475}" destId="{2DA759F4-E74F-4354-BD86-9A49B3E3A1EE}" srcOrd="0" destOrd="0" parTransId="{7F5F336B-1ADA-4814-89F0-ABD8CB546828}" sibTransId="{D8C820D7-C68C-486D-AF31-60E31D2A4E1C}"/>
    <dgm:cxn modelId="{3C2AED4E-C65B-4CDD-9D44-579D44995144}" type="presOf" srcId="{93E74B81-29E3-4769-9AD9-3F4C64A5449A}" destId="{D3689FC1-89D5-4EA2-8646-A87C47C8B49B}" srcOrd="0" destOrd="2" presId="urn:microsoft.com/office/officeart/2011/layout/TabList"/>
    <dgm:cxn modelId="{EB21C9ED-C837-4E25-9F39-8AA7DAC40F75}" type="presOf" srcId="{8582B92A-7807-4821-A88B-B605652FD0FB}" destId="{F4086E96-FA4A-414C-B44A-9A2CB34E6EC9}" srcOrd="0" destOrd="1" presId="urn:microsoft.com/office/officeart/2011/layout/TabList"/>
    <dgm:cxn modelId="{21C1F3E1-69BB-4F86-8CDE-8E64B337B95D}" type="presOf" srcId="{4C3B8062-1196-4E27-B4FC-73FB1DDD93BA}" destId="{6F65F900-39EF-4C1D-BDCD-DEB28ADBDA20}" srcOrd="0" destOrd="0" presId="urn:microsoft.com/office/officeart/2011/layout/TabList"/>
    <dgm:cxn modelId="{352DDE41-E398-4650-A38C-6A1E74C310B3}" type="presOf" srcId="{56861171-12E7-4218-A672-A879F7C29CAA}" destId="{701FCC97-A4F9-42FD-AD81-1B4A1B68A448}" srcOrd="0" destOrd="0" presId="urn:microsoft.com/office/officeart/2011/layout/TabList"/>
    <dgm:cxn modelId="{FAD408B6-FCA3-4C89-AE81-8661D9758FDF}" type="presOf" srcId="{45843151-3065-46E7-AA2B-1317FF6D1D60}" destId="{F4086E96-FA4A-414C-B44A-9A2CB34E6EC9}" srcOrd="0" destOrd="0" presId="urn:microsoft.com/office/officeart/2011/layout/TabList"/>
    <dgm:cxn modelId="{8440C0C9-1168-405E-88DE-38C617F3E9EA}" srcId="{4C3B8062-1196-4E27-B4FC-73FB1DDD93BA}" destId="{715A278B-B810-47E9-ACEB-E23770B94BAD}" srcOrd="0" destOrd="0" parTransId="{CCBE7A1F-8082-4676-8E06-FED6C493DEF5}" sibTransId="{1ABFD0C0-AB8B-40C8-B453-00F3EC1BCF20}"/>
    <dgm:cxn modelId="{BB16766A-0F40-4E97-AA53-69D6E86F676F}" srcId="{B06F0729-B25B-4CB9-9BB0-7A421A54B475}" destId="{4C3B8062-1196-4E27-B4FC-73FB1DDD93BA}" srcOrd="1" destOrd="0" parTransId="{2D08C4B6-6319-41FB-9DC9-F4BE1A5F9F2D}" sibTransId="{20EC2F92-EC28-4AFC-87A4-286CFC3E1503}"/>
    <dgm:cxn modelId="{C88C9CD2-98F5-4A6A-BAE7-5B22312B02C3}" type="presOf" srcId="{E0E9D670-BA29-4608-8038-2E5AF127ED66}" destId="{D3689FC1-89D5-4EA2-8646-A87C47C8B49B}" srcOrd="0" destOrd="3" presId="urn:microsoft.com/office/officeart/2011/layout/TabList"/>
    <dgm:cxn modelId="{EADAF11F-51B1-419C-AAD9-3CE10F816E20}" srcId="{2DA759F4-E74F-4354-BD86-9A49B3E3A1EE}" destId="{C59A2799-5E74-442F-8180-506AFA54EBD2}" srcOrd="2" destOrd="0" parTransId="{991FFFD6-DBAA-4D1D-AE00-85B2828F242C}" sibTransId="{B7F502F0-B9EF-46BF-BD9F-5F9C84F5BA06}"/>
    <dgm:cxn modelId="{EB1467FE-FAF3-49DD-A69E-7AAA6D2D3984}" type="presOf" srcId="{A7B78DC3-71E3-4DE1-886F-393A9D631BDE}" destId="{6CAB918A-CD49-4743-96E4-78515D808F10}" srcOrd="0" destOrd="1" presId="urn:microsoft.com/office/officeart/2011/layout/TabList"/>
    <dgm:cxn modelId="{6157147E-38AC-414B-9094-D187D23F5774}" srcId="{2DA759F4-E74F-4354-BD86-9A49B3E3A1EE}" destId="{93E74B81-29E3-4769-9AD9-3F4C64A5449A}" srcOrd="3" destOrd="0" parTransId="{C11974F0-9B45-4716-A87C-5E7A8FE322B4}" sibTransId="{C733AADF-B5CB-4E9F-9AC2-D0A9B7669100}"/>
    <dgm:cxn modelId="{EE93C540-3D08-445F-9866-AD9BE156EFD3}" srcId="{2DA759F4-E74F-4354-BD86-9A49B3E3A1EE}" destId="{DE69D6FE-65C5-4BCD-92A9-004D099CD0A6}" srcOrd="1" destOrd="0" parTransId="{B1A5319A-1F2A-4E47-8BC7-7E2D6476D070}" sibTransId="{2679E171-8231-4F7D-9C3D-BD424815D955}"/>
    <dgm:cxn modelId="{C92E87D2-B38A-42DA-BAE4-D120962CFDA3}" srcId="{4C3B8062-1196-4E27-B4FC-73FB1DDD93BA}" destId="{6224800D-2196-4E86-BA85-EB18DA2098C1}" srcOrd="1" destOrd="0" parTransId="{FAAAA44A-E02C-4B5A-BF1B-9300746C5DAA}" sibTransId="{1392F4DE-A902-4EA5-8F73-DF23D6A8218B}"/>
    <dgm:cxn modelId="{F4056ADF-14F4-40A7-B1F7-FCAD9F3F69DD}" type="presOf" srcId="{B06F0729-B25B-4CB9-9BB0-7A421A54B475}" destId="{51B5BEF7-FA2B-48EA-B1CF-CD48F1C9755F}" srcOrd="0" destOrd="0" presId="urn:microsoft.com/office/officeart/2011/layout/TabList"/>
    <dgm:cxn modelId="{79D38264-3264-4CC5-93E9-E5DC8D4D0FA7}" srcId="{339DD4B7-3714-4B90-AD6E-02D2CC8FECCC}" destId="{F4570C5A-9A61-4C10-8970-60B880611E90}" srcOrd="3" destOrd="0" parTransId="{CFC302E4-05ED-4CF1-B855-8CA2973AE6F1}" sibTransId="{BCBF666B-3307-430B-AD8B-6072DC7F6284}"/>
    <dgm:cxn modelId="{27747133-C8B3-4D35-B579-EBC397744B06}" srcId="{339DD4B7-3714-4B90-AD6E-02D2CC8FECCC}" destId="{45843151-3065-46E7-AA2B-1317FF6D1D60}" srcOrd="1" destOrd="0" parTransId="{28EC3588-D12D-43AA-9292-5DAD3DF7A34A}" sibTransId="{E74D8062-FD04-4312-82A8-0E35D1D4FE83}"/>
    <dgm:cxn modelId="{28270CEE-ECBE-4219-BA10-CF1E13EE9537}" srcId="{2DA759F4-E74F-4354-BD86-9A49B3E3A1EE}" destId="{5AED38E2-6032-4A85-85B3-930787025001}" srcOrd="0" destOrd="0" parTransId="{98100BBE-9491-456E-ADF2-E5747BA78052}" sibTransId="{A3F2FFE7-CA25-4F8E-B249-BD604BD718E1}"/>
    <dgm:cxn modelId="{E05EA287-6B4D-48F3-A995-417C9FD53726}" type="presOf" srcId="{DE69D6FE-65C5-4BCD-92A9-004D099CD0A6}" destId="{D3689FC1-89D5-4EA2-8646-A87C47C8B49B}" srcOrd="0" destOrd="0" presId="urn:microsoft.com/office/officeart/2011/layout/TabList"/>
    <dgm:cxn modelId="{A9AFBEAF-33C2-42B5-96B3-757FC015848E}" srcId="{2DA759F4-E74F-4354-BD86-9A49B3E3A1EE}" destId="{E0E9D670-BA29-4608-8038-2E5AF127ED66}" srcOrd="4" destOrd="0" parTransId="{72EE5AC7-9ADB-44AC-982C-629A99EABCB9}" sibTransId="{29AE0C29-E2A2-4F3A-AA8F-289381A88B30}"/>
    <dgm:cxn modelId="{F4D3D727-BB9D-4330-B679-7BEA7E2C09EB}" type="presParOf" srcId="{51B5BEF7-FA2B-48EA-B1CF-CD48F1C9755F}" destId="{EA76D544-3C66-4C64-94DE-58729078CA55}" srcOrd="0" destOrd="0" presId="urn:microsoft.com/office/officeart/2011/layout/TabList"/>
    <dgm:cxn modelId="{AEBAA900-CF15-4EE8-BE58-3BAEF704196B}" type="presParOf" srcId="{EA76D544-3C66-4C64-94DE-58729078CA55}" destId="{45EF8B70-7010-41DC-8252-B63F76D45D69}" srcOrd="0" destOrd="0" presId="urn:microsoft.com/office/officeart/2011/layout/TabList"/>
    <dgm:cxn modelId="{635A764D-61FB-4753-A1E8-76226F57CE11}" type="presParOf" srcId="{EA76D544-3C66-4C64-94DE-58729078CA55}" destId="{6DB5AC47-DEA4-4710-A49E-FF54A6579011}" srcOrd="1" destOrd="0" presId="urn:microsoft.com/office/officeart/2011/layout/TabList"/>
    <dgm:cxn modelId="{D4895C02-AD6D-4F69-B6BD-EAC89C6A0DCE}" type="presParOf" srcId="{EA76D544-3C66-4C64-94DE-58729078CA55}" destId="{0949CEA5-DCBF-4787-945A-7BFB89D9A4A0}" srcOrd="2" destOrd="0" presId="urn:microsoft.com/office/officeart/2011/layout/TabList"/>
    <dgm:cxn modelId="{B96C31E5-A00D-4114-BEB9-FC35D06F60E6}" type="presParOf" srcId="{51B5BEF7-FA2B-48EA-B1CF-CD48F1C9755F}" destId="{D3689FC1-89D5-4EA2-8646-A87C47C8B49B}" srcOrd="1" destOrd="0" presId="urn:microsoft.com/office/officeart/2011/layout/TabList"/>
    <dgm:cxn modelId="{BF796871-52A8-4F39-B70F-AADD89A760EB}" type="presParOf" srcId="{51B5BEF7-FA2B-48EA-B1CF-CD48F1C9755F}" destId="{60C9ACBD-AAD3-4657-AFDA-E0E4863014C0}" srcOrd="2" destOrd="0" presId="urn:microsoft.com/office/officeart/2011/layout/TabList"/>
    <dgm:cxn modelId="{07D3B955-7CAD-424B-BCC6-3D519F2400D7}" type="presParOf" srcId="{51B5BEF7-FA2B-48EA-B1CF-CD48F1C9755F}" destId="{6F829E7F-54B6-4BBD-A90B-7B6C4CFA8979}" srcOrd="3" destOrd="0" presId="urn:microsoft.com/office/officeart/2011/layout/TabList"/>
    <dgm:cxn modelId="{4B85F907-E92B-4123-9E71-E8C9FCB16C82}" type="presParOf" srcId="{6F829E7F-54B6-4BBD-A90B-7B6C4CFA8979}" destId="{C0F7150C-3204-4EE4-B79A-1F08FD653024}" srcOrd="0" destOrd="0" presId="urn:microsoft.com/office/officeart/2011/layout/TabList"/>
    <dgm:cxn modelId="{7638E508-0F20-4EF1-9FE3-77E9FBEC1756}" type="presParOf" srcId="{6F829E7F-54B6-4BBD-A90B-7B6C4CFA8979}" destId="{6F65F900-39EF-4C1D-BDCD-DEB28ADBDA20}" srcOrd="1" destOrd="0" presId="urn:microsoft.com/office/officeart/2011/layout/TabList"/>
    <dgm:cxn modelId="{3E3A9FF3-4578-490B-8F58-E8A384496C54}" type="presParOf" srcId="{6F829E7F-54B6-4BBD-A90B-7B6C4CFA8979}" destId="{4DB04EEF-3154-4CE8-9425-952121D3A654}" srcOrd="2" destOrd="0" presId="urn:microsoft.com/office/officeart/2011/layout/TabList"/>
    <dgm:cxn modelId="{DAFABB3F-CF65-4D4C-9C2A-A0A5505F561D}" type="presParOf" srcId="{51B5BEF7-FA2B-48EA-B1CF-CD48F1C9755F}" destId="{6CAB918A-CD49-4743-96E4-78515D808F10}" srcOrd="4" destOrd="0" presId="urn:microsoft.com/office/officeart/2011/layout/TabList"/>
    <dgm:cxn modelId="{D78DC199-30AE-413A-8184-4E45510AED61}" type="presParOf" srcId="{51B5BEF7-FA2B-48EA-B1CF-CD48F1C9755F}" destId="{75A314F5-0D28-4AFE-9E1D-0BC4CC0B126D}" srcOrd="5" destOrd="0" presId="urn:microsoft.com/office/officeart/2011/layout/TabList"/>
    <dgm:cxn modelId="{098146EF-0695-4E7F-B723-8853D69AC06D}" type="presParOf" srcId="{51B5BEF7-FA2B-48EA-B1CF-CD48F1C9755F}" destId="{99EE2091-20D1-4B8C-B3EE-42A3F41F22BC}" srcOrd="6" destOrd="0" presId="urn:microsoft.com/office/officeart/2011/layout/TabList"/>
    <dgm:cxn modelId="{4440030E-42CC-4F32-A6BB-35BA11561A66}" type="presParOf" srcId="{99EE2091-20D1-4B8C-B3EE-42A3F41F22BC}" destId="{701FCC97-A4F9-42FD-AD81-1B4A1B68A448}" srcOrd="0" destOrd="0" presId="urn:microsoft.com/office/officeart/2011/layout/TabList"/>
    <dgm:cxn modelId="{10CD31C5-7496-434A-AF81-F043B730FDC1}" type="presParOf" srcId="{99EE2091-20D1-4B8C-B3EE-42A3F41F22BC}" destId="{2E205200-8769-4C19-9D5B-CEA4A83FDD6B}" srcOrd="1" destOrd="0" presId="urn:microsoft.com/office/officeart/2011/layout/TabList"/>
    <dgm:cxn modelId="{974E97AA-406A-4F99-AC5D-C3C7D5DB66DB}" type="presParOf" srcId="{99EE2091-20D1-4B8C-B3EE-42A3F41F22BC}" destId="{8B086A28-7169-4115-91EA-D02F59B006BC}" srcOrd="2" destOrd="0" presId="urn:microsoft.com/office/officeart/2011/layout/TabList"/>
    <dgm:cxn modelId="{07937861-90DC-4D90-93BF-450C82C57660}" type="presParOf" srcId="{51B5BEF7-FA2B-48EA-B1CF-CD48F1C9755F}" destId="{F4086E96-FA4A-414C-B44A-9A2CB34E6EC9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86A28-7169-4115-91EA-D02F59B006BC}">
      <dsp:nvSpPr>
        <dsp:cNvPr id="0" name=""/>
        <dsp:cNvSpPr/>
      </dsp:nvSpPr>
      <dsp:spPr>
        <a:xfrm>
          <a:off x="0" y="4381752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04EEF-3154-4CE8-9425-952121D3A654}">
      <dsp:nvSpPr>
        <dsp:cNvPr id="0" name=""/>
        <dsp:cNvSpPr/>
      </dsp:nvSpPr>
      <dsp:spPr>
        <a:xfrm>
          <a:off x="0" y="2499719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9CEA5-DCBF-4787-945A-7BFB89D9A4A0}">
      <dsp:nvSpPr>
        <dsp:cNvPr id="0" name=""/>
        <dsp:cNvSpPr/>
      </dsp:nvSpPr>
      <dsp:spPr>
        <a:xfrm>
          <a:off x="0" y="617687"/>
          <a:ext cx="822960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F8B70-7010-41DC-8252-B63F76D45D69}">
      <dsp:nvSpPr>
        <dsp:cNvPr id="0" name=""/>
        <dsp:cNvSpPr/>
      </dsp:nvSpPr>
      <dsp:spPr>
        <a:xfrm>
          <a:off x="2139695" y="688"/>
          <a:ext cx="6089904" cy="61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err="1" smtClean="0">
              <a:solidFill>
                <a:schemeClr val="accent3">
                  <a:lumMod val="75000"/>
                </a:schemeClr>
              </a:solidFill>
            </a:rPr>
            <a:t>хромосомальная</a:t>
          </a: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</a:rPr>
            <a:t>, </a:t>
          </a:r>
          <a:r>
            <a:rPr lang="ru-RU" sz="1800" kern="1200" dirty="0" err="1" smtClean="0">
              <a:solidFill>
                <a:schemeClr val="accent3">
                  <a:lumMod val="75000"/>
                </a:schemeClr>
              </a:solidFill>
            </a:rPr>
            <a:t>плазмидная</a:t>
          </a: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</a:rPr>
            <a:t>, вирусная</a:t>
          </a:r>
          <a:endParaRPr lang="ru-RU" sz="18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39695" y="688"/>
        <a:ext cx="6089904" cy="616999"/>
      </dsp:txXfrm>
    </dsp:sp>
    <dsp:sp modelId="{6DB5AC47-DEA4-4710-A49E-FF54A6579011}">
      <dsp:nvSpPr>
        <dsp:cNvPr id="0" name=""/>
        <dsp:cNvSpPr/>
      </dsp:nvSpPr>
      <dsp:spPr>
        <a:xfrm>
          <a:off x="0" y="688"/>
          <a:ext cx="2139696" cy="61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ДНК</a:t>
          </a:r>
          <a:endParaRPr lang="ru-RU" sz="3300" kern="1200" dirty="0"/>
        </a:p>
      </dsp:txBody>
      <dsp:txXfrm>
        <a:off x="30125" y="30813"/>
        <a:ext cx="2079446" cy="586874"/>
      </dsp:txXfrm>
    </dsp:sp>
    <dsp:sp modelId="{D3689FC1-89D5-4EA2-8646-A87C47C8B49B}">
      <dsp:nvSpPr>
        <dsp:cNvPr id="0" name=""/>
        <dsp:cNvSpPr/>
      </dsp:nvSpPr>
      <dsp:spPr>
        <a:xfrm>
          <a:off x="0" y="617687"/>
          <a:ext cx="8229600" cy="123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Градиентное центрифугирование в </a:t>
          </a:r>
          <a:r>
            <a:rPr lang="de-DE" sz="2300" kern="1200" dirty="0" err="1" smtClean="0"/>
            <a:t>CsCl</a:t>
          </a:r>
          <a:endParaRPr lang="ru-RU" sz="2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Фенол-хлороформ 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Щелочной лизис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0" y="617687"/>
        <a:ext cx="8229600" cy="1234183"/>
      </dsp:txXfrm>
    </dsp:sp>
    <dsp:sp modelId="{C0F7150C-3204-4EE4-B79A-1F08FD653024}">
      <dsp:nvSpPr>
        <dsp:cNvPr id="0" name=""/>
        <dsp:cNvSpPr/>
      </dsp:nvSpPr>
      <dsp:spPr>
        <a:xfrm>
          <a:off x="2139695" y="1882720"/>
          <a:ext cx="6089904" cy="61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тотальная РНК, </a:t>
          </a:r>
          <a:r>
            <a:rPr lang="ru-RU" sz="1800" kern="1200" dirty="0" err="1" smtClean="0">
              <a:solidFill>
                <a:schemeClr val="accent1">
                  <a:lumMod val="75000"/>
                </a:schemeClr>
              </a:solidFill>
            </a:rPr>
            <a:t>мРНК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39695" y="1882720"/>
        <a:ext cx="6089904" cy="616999"/>
      </dsp:txXfrm>
    </dsp:sp>
    <dsp:sp modelId="{6F65F900-39EF-4C1D-BDCD-DEB28ADBDA20}">
      <dsp:nvSpPr>
        <dsp:cNvPr id="0" name=""/>
        <dsp:cNvSpPr/>
      </dsp:nvSpPr>
      <dsp:spPr>
        <a:xfrm>
          <a:off x="0" y="1882720"/>
          <a:ext cx="2139696" cy="61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РНК</a:t>
          </a:r>
          <a:endParaRPr lang="ru-RU" sz="3300" kern="1200" dirty="0"/>
        </a:p>
      </dsp:txBody>
      <dsp:txXfrm>
        <a:off x="30125" y="1912845"/>
        <a:ext cx="2079446" cy="586874"/>
      </dsp:txXfrm>
    </dsp:sp>
    <dsp:sp modelId="{6CAB918A-CD49-4743-96E4-78515D808F10}">
      <dsp:nvSpPr>
        <dsp:cNvPr id="0" name=""/>
        <dsp:cNvSpPr/>
      </dsp:nvSpPr>
      <dsp:spPr>
        <a:xfrm>
          <a:off x="0" y="2499719"/>
          <a:ext cx="8229600" cy="123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Выделение кислым фенолом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Выделение на олиго(</a:t>
          </a:r>
          <a:r>
            <a:rPr lang="ru-RU" sz="2300" kern="1200" dirty="0" err="1" smtClean="0"/>
            <a:t>дТ</a:t>
          </a:r>
          <a:r>
            <a:rPr lang="ru-RU" sz="2300" kern="1200" dirty="0" smtClean="0"/>
            <a:t>) целлюлозе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0" y="2499719"/>
        <a:ext cx="8229600" cy="1234183"/>
      </dsp:txXfrm>
    </dsp:sp>
    <dsp:sp modelId="{701FCC97-A4F9-42FD-AD81-1B4A1B68A448}">
      <dsp:nvSpPr>
        <dsp:cNvPr id="0" name=""/>
        <dsp:cNvSpPr/>
      </dsp:nvSpPr>
      <dsp:spPr>
        <a:xfrm>
          <a:off x="2139695" y="3764753"/>
          <a:ext cx="6089904" cy="616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2139695" y="3764753"/>
        <a:ext cx="6089904" cy="616999"/>
      </dsp:txXfrm>
    </dsp:sp>
    <dsp:sp modelId="{2E205200-8769-4C19-9D5B-CEA4A83FDD6B}">
      <dsp:nvSpPr>
        <dsp:cNvPr id="0" name=""/>
        <dsp:cNvSpPr/>
      </dsp:nvSpPr>
      <dsp:spPr>
        <a:xfrm>
          <a:off x="0" y="3764753"/>
          <a:ext cx="2139696" cy="61699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Белки</a:t>
          </a:r>
          <a:endParaRPr lang="ru-RU" sz="3300" kern="1200" dirty="0"/>
        </a:p>
      </dsp:txBody>
      <dsp:txXfrm>
        <a:off x="30125" y="3794878"/>
        <a:ext cx="2079446" cy="586874"/>
      </dsp:txXfrm>
    </dsp:sp>
    <dsp:sp modelId="{F4086E96-FA4A-414C-B44A-9A2CB34E6EC9}">
      <dsp:nvSpPr>
        <dsp:cNvPr id="0" name=""/>
        <dsp:cNvSpPr/>
      </dsp:nvSpPr>
      <dsp:spPr>
        <a:xfrm>
          <a:off x="0" y="4381752"/>
          <a:ext cx="8229600" cy="123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Гель-фильтрация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Ионно-обменная хроматография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Афинная</a:t>
          </a:r>
          <a:r>
            <a:rPr lang="ru-RU" sz="2300" kern="1200" dirty="0" smtClean="0"/>
            <a:t> хроматография</a:t>
          </a:r>
          <a:endParaRPr lang="ru-RU" sz="2300" kern="1200" dirty="0"/>
        </a:p>
      </dsp:txBody>
      <dsp:txXfrm>
        <a:off x="0" y="4381752"/>
        <a:ext cx="8229600" cy="123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CB571-8102-4286-9AB4-070402492EF8}" type="datetimeFigureOut">
              <a:rPr lang="ru-RU" smtClean="0"/>
              <a:t>18.08.2011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521C-697F-4161-AE89-D06458E9C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004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61740-6D23-415D-9AC8-2FC7BB266FB0}" type="datetimeFigureOut">
              <a:rPr lang="ru-RU" smtClean="0"/>
              <a:t>18.08.2011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127C-F2C4-44D8-90E3-B32F4F013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61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6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9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E5AD-1D33-4B77-A06F-5220A6B4A63E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B47A-1325-4119-9180-F119B8B85D7B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8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A3558-24E4-4B60-B30E-54AC80CC5B9F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CB2C-F6B3-4460-AF9C-E2497CFAE5A3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64E-CA9F-4F09-AC55-D8EE9CDFA31B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6388-49B1-4250-8878-40045FBE4872}" type="datetime1">
              <a:rPr lang="ru-RU" smtClean="0"/>
              <a:t>18.08.2011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4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C2CF-B324-44F0-81C8-7F3688B136AF}" type="datetime1">
              <a:rPr lang="ru-RU" smtClean="0"/>
              <a:t>18.08.2011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4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5568C-40C9-4918-935D-AD95E473EB20}" type="datetime1">
              <a:rPr lang="ru-RU" smtClean="0"/>
              <a:t>18.08.2011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D6FE-A2BA-4365-A5B0-23847D94DEB3}" type="datetime1">
              <a:rPr lang="ru-RU" smtClean="0"/>
              <a:t>18.08.2011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263-9D6F-4B25-8CC6-D4252BF3EAD1}" type="datetime1">
              <a:rPr lang="ru-RU" smtClean="0"/>
              <a:t>18.08.2011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9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7F34B-4498-4F6B-89F0-43F75A22B6D7}" type="datetime1">
              <a:rPr lang="ru-RU" smtClean="0"/>
              <a:t>18.08.2011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2785-B238-484C-8734-958E82F72144}" type="datetime1">
              <a:rPr lang="ru-RU" smtClean="0"/>
              <a:t>18.08.2011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Sileks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3A45-A57C-4B84-9C2E-901B6C207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0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Iron(III)-oxide-samp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File:Haematite-unit-cell-3D-balls.png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8"/>
            <a:ext cx="4247964" cy="283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764704"/>
            <a:ext cx="5400600" cy="28803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Использование магнитных сорбентов для выделения биологических молекул (ДНК, РНК, белков) </a:t>
            </a:r>
            <a:r>
              <a:rPr lang="de-DE" sz="3600" dirty="0" smtClean="0">
                <a:solidFill>
                  <a:srgbClr val="0070C0"/>
                </a:solidFill>
              </a:rPr>
              <a:t/>
            </a:r>
            <a:br>
              <a:rPr lang="de-DE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и клеток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5136115" cy="152400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rgbClr val="0070C0"/>
                </a:solidFill>
              </a:rPr>
              <a:t>Алексей </a:t>
            </a:r>
            <a:r>
              <a:rPr lang="ru-RU" sz="3500" dirty="0" err="1" smtClean="0">
                <a:solidFill>
                  <a:srgbClr val="0070C0"/>
                </a:solidFill>
              </a:rPr>
              <a:t>Жигулин</a:t>
            </a:r>
            <a:endParaRPr lang="ru-RU" sz="35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ЗАО «</a:t>
            </a:r>
            <a:r>
              <a:rPr lang="ru-RU" dirty="0" err="1" smtClean="0"/>
              <a:t>Силекс</a:t>
            </a:r>
            <a:r>
              <a:rPr lang="ru-RU" dirty="0" smtClean="0"/>
              <a:t>»</a:t>
            </a:r>
          </a:p>
          <a:p>
            <a:r>
              <a:rPr lang="de-DE" dirty="0" smtClean="0"/>
              <a:t>www.sileks.com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5559" y="414338"/>
            <a:ext cx="6275388" cy="7381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itchFamily="34" charset="0"/>
              </a:rPr>
              <a:t>Магнитные технологии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51912" y="1181208"/>
            <a:ext cx="1871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исходные парамагнитные частицы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087641" y="1123727"/>
            <a:ext cx="1262246" cy="1181323"/>
            <a:chOff x="2426" y="1570"/>
            <a:chExt cx="356" cy="363"/>
          </a:xfrm>
        </p:grpSpPr>
        <p:pic>
          <p:nvPicPr>
            <p:cNvPr id="8" name="Picture 6" descr="Fe2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570"/>
              <a:ext cx="3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2486" y="1690"/>
              <a:ext cx="217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Fe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2</a:t>
              </a:r>
              <a:r>
                <a:rPr lang="en-US" sz="2000" dirty="0">
                  <a:solidFill>
                    <a:srgbClr val="FFFFCC"/>
                  </a:solidFill>
                </a:rPr>
                <a:t>O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3</a:t>
              </a:r>
              <a:endParaRPr lang="ru-RU" sz="2000" baseline="-250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3300816" y="3430589"/>
            <a:ext cx="2643878" cy="2716723"/>
            <a:chOff x="2256" y="2927"/>
            <a:chExt cx="705" cy="719"/>
          </a:xfrm>
        </p:grpSpPr>
        <p:pic>
          <p:nvPicPr>
            <p:cNvPr id="11" name="Picture 12" descr="Fe2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113"/>
              <a:ext cx="3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789" y="3249"/>
              <a:ext cx="172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-</a:t>
              </a:r>
              <a:r>
                <a:rPr lang="en-US" sz="2000" dirty="0"/>
                <a:t> NH</a:t>
              </a:r>
              <a:r>
                <a:rPr lang="en-US" sz="2000" baseline="-25000" dirty="0"/>
                <a:t>2</a:t>
              </a:r>
              <a:endParaRPr lang="ru-RU" sz="2000" baseline="-25000" dirty="0"/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 rot="18811000">
              <a:off x="2713" y="3077"/>
              <a:ext cx="178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-</a:t>
              </a:r>
              <a:r>
                <a:rPr lang="en-US" sz="2000" dirty="0"/>
                <a:t> NH</a:t>
              </a:r>
              <a:r>
                <a:rPr lang="en-US" sz="2000" baseline="-25000" dirty="0"/>
                <a:t>2</a:t>
              </a:r>
              <a:endParaRPr lang="ru-RU" sz="2000" baseline="-25000" dirty="0"/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 rot="16200000">
              <a:off x="2509" y="2982"/>
              <a:ext cx="19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-</a:t>
              </a:r>
              <a:r>
                <a:rPr lang="en-US" sz="2000" dirty="0"/>
                <a:t> NH</a:t>
              </a:r>
              <a:r>
                <a:rPr lang="en-US" sz="2000" baseline="-25000" dirty="0"/>
                <a:t>2</a:t>
              </a:r>
              <a:endParaRPr lang="ru-RU" sz="2000" baseline="-25000" dirty="0"/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 rot="2551089">
              <a:off x="2697" y="3448"/>
              <a:ext cx="18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-</a:t>
              </a:r>
              <a:r>
                <a:rPr lang="en-US" sz="2000" dirty="0"/>
                <a:t> NH</a:t>
              </a:r>
              <a:r>
                <a:rPr lang="en-US" sz="2000" baseline="-25000" dirty="0"/>
                <a:t>2</a:t>
              </a:r>
              <a:endParaRPr lang="ru-RU" sz="2000" baseline="-25000" dirty="0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 rot="5400000">
              <a:off x="2517" y="3519"/>
              <a:ext cx="173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/>
                <a:t>-</a:t>
              </a:r>
              <a:r>
                <a:rPr lang="en-US" sz="2000" dirty="0"/>
                <a:t> NH</a:t>
              </a:r>
              <a:r>
                <a:rPr lang="en-US" sz="2000" baseline="-25000" dirty="0"/>
                <a:t>2</a:t>
              </a:r>
              <a:endParaRPr lang="ru-RU" sz="2000" baseline="-25000" dirty="0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 rot="2387155">
              <a:off x="2320" y="3078"/>
              <a:ext cx="172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NH</a:t>
              </a:r>
              <a:r>
                <a:rPr lang="en-US" sz="2000" baseline="-25000" dirty="0"/>
                <a:t>2</a:t>
              </a:r>
              <a:r>
                <a:rPr lang="en-US" sz="2000" dirty="0"/>
                <a:t> -</a:t>
              </a:r>
              <a:endParaRPr lang="ru-RU" sz="2000" baseline="-25000" dirty="0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 rot="19090789">
              <a:off x="2301" y="3426"/>
              <a:ext cx="174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NH</a:t>
              </a:r>
              <a:r>
                <a:rPr lang="en-US" sz="2000" baseline="-25000" dirty="0"/>
                <a:t>2</a:t>
              </a:r>
              <a:r>
                <a:rPr lang="en-US" sz="2000" dirty="0"/>
                <a:t> -</a:t>
              </a:r>
              <a:endParaRPr lang="ru-RU" sz="2000" baseline="-25000" dirty="0"/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2256" y="3265"/>
              <a:ext cx="182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NH</a:t>
              </a:r>
              <a:r>
                <a:rPr lang="en-US" sz="2000" baseline="-25000"/>
                <a:t>2</a:t>
              </a:r>
              <a:r>
                <a:rPr lang="en-US" sz="2000"/>
                <a:t> -</a:t>
              </a:r>
              <a:endParaRPr lang="ru-RU" sz="2000" baseline="-25000"/>
            </a:p>
          </p:txBody>
        </p:sp>
        <p:sp>
          <p:nvSpPr>
            <p:cNvPr id="20" name="Rectangle 48"/>
            <p:cNvSpPr>
              <a:spLocks noChangeArrowheads="1"/>
            </p:cNvSpPr>
            <p:nvPr/>
          </p:nvSpPr>
          <p:spPr bwMode="auto">
            <a:xfrm>
              <a:off x="2498" y="3244"/>
              <a:ext cx="222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Fe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2</a:t>
              </a:r>
              <a:r>
                <a:rPr lang="en-US" sz="2000" dirty="0">
                  <a:solidFill>
                    <a:srgbClr val="FFFFCC"/>
                  </a:solidFill>
                </a:rPr>
                <a:t>O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3</a:t>
              </a:r>
              <a:endParaRPr lang="ru-RU" sz="2000" baseline="-250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5823907" y="2503490"/>
            <a:ext cx="3959489" cy="3208379"/>
            <a:chOff x="3606" y="2188"/>
            <a:chExt cx="1211" cy="1037"/>
          </a:xfrm>
        </p:grpSpPr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3878" y="2478"/>
              <a:ext cx="449" cy="454"/>
              <a:chOff x="3515" y="2295"/>
              <a:chExt cx="449" cy="454"/>
            </a:xfrm>
          </p:grpSpPr>
          <p:pic>
            <p:nvPicPr>
              <p:cNvPr id="35" name="Picture 10" descr="Au Shel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2295"/>
                <a:ext cx="449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9" descr="Fe2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2341"/>
                <a:ext cx="356" cy="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 rot="5400000">
              <a:off x="3997" y="3038"/>
              <a:ext cx="280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- COOH</a:t>
              </a:r>
              <a:endParaRPr lang="ru-RU" sz="2000" baseline="-25000" dirty="0"/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 rot="18458857">
              <a:off x="4220" y="2397"/>
              <a:ext cx="274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- COOH</a:t>
              </a:r>
              <a:endParaRPr lang="ru-RU" sz="2000" baseline="-25000" dirty="0"/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 rot="16200000">
              <a:off x="3959" y="2287"/>
              <a:ext cx="292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- COOH</a:t>
              </a:r>
              <a:endParaRPr lang="ru-RU" sz="2000" baseline="-25000" dirty="0"/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332" y="2659"/>
              <a:ext cx="48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- COOH</a:t>
              </a:r>
              <a:endParaRPr lang="ru-RU" sz="2000" baseline="-25000"/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3155679">
              <a:off x="4217" y="2945"/>
              <a:ext cx="3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- COOH</a:t>
              </a:r>
              <a:endParaRPr lang="ru-RU" sz="2000" baseline="-25000" dirty="0"/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8458857">
              <a:off x="3720" y="2944"/>
              <a:ext cx="288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COOH -</a:t>
              </a:r>
              <a:endParaRPr lang="ru-RU" sz="2000" baseline="-25000" dirty="0"/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2585451">
              <a:off x="3729" y="2413"/>
              <a:ext cx="269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COOH -</a:t>
              </a:r>
              <a:endParaRPr lang="ru-RU" sz="2000" baseline="-25000" dirty="0"/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3606" y="2659"/>
              <a:ext cx="272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COOH -</a:t>
              </a:r>
              <a:endParaRPr lang="ru-RU" sz="2000" baseline="-25000" dirty="0"/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4224" y="2740"/>
              <a:ext cx="12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CC"/>
                  </a:solidFill>
                </a:rPr>
                <a:t>Au</a:t>
              </a:r>
              <a:endParaRPr lang="ru-RU" dirty="0">
                <a:solidFill>
                  <a:srgbClr val="FFFFCC"/>
                </a:solidFill>
              </a:endParaRPr>
            </a:p>
          </p:txBody>
        </p:sp>
        <p:sp>
          <p:nvSpPr>
            <p:cNvPr id="32" name="Text Box 44"/>
            <p:cNvSpPr txBox="1">
              <a:spLocks noChangeArrowheads="1"/>
            </p:cNvSpPr>
            <p:nvPr/>
          </p:nvSpPr>
          <p:spPr bwMode="auto">
            <a:xfrm>
              <a:off x="3877" y="2618"/>
              <a:ext cx="9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CC"/>
                  </a:solidFill>
                </a:rPr>
                <a:t>Au</a:t>
              </a:r>
              <a:endParaRPr lang="ru-RU" dirty="0">
                <a:solidFill>
                  <a:srgbClr val="FFFFCC"/>
                </a:solidFill>
              </a:endParaRPr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4151" y="2481"/>
              <a:ext cx="91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FFCC"/>
                  </a:solidFill>
                </a:rPr>
                <a:t>Au</a:t>
              </a:r>
              <a:endParaRPr lang="ru-RU" dirty="0">
                <a:solidFill>
                  <a:srgbClr val="FFFFCC"/>
                </a:solidFill>
              </a:endParaRPr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4001" y="2632"/>
              <a:ext cx="27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Fe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2</a:t>
              </a:r>
              <a:r>
                <a:rPr lang="en-US" sz="2000" dirty="0">
                  <a:solidFill>
                    <a:srgbClr val="FFFFCC"/>
                  </a:solidFill>
                </a:rPr>
                <a:t>O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3</a:t>
              </a:r>
              <a:endParaRPr lang="ru-RU" sz="2000" baseline="-250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37" name="Group 57"/>
          <p:cNvGrpSpPr>
            <a:grpSpLocks/>
          </p:cNvGrpSpPr>
          <p:nvPr/>
        </p:nvGrpSpPr>
        <p:grpSpPr bwMode="auto">
          <a:xfrm>
            <a:off x="1065864" y="2764340"/>
            <a:ext cx="1484317" cy="1595382"/>
            <a:chOff x="758" y="2393"/>
            <a:chExt cx="391" cy="448"/>
          </a:xfrm>
        </p:grpSpPr>
        <p:pic>
          <p:nvPicPr>
            <p:cNvPr id="38" name="Picture 8" descr="Fe2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478"/>
              <a:ext cx="3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rot="2861555">
              <a:off x="724" y="2427"/>
              <a:ext cx="146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SiO</a:t>
              </a:r>
              <a:r>
                <a:rPr lang="en-US" sz="2000" baseline="-25000" dirty="0"/>
                <a:t>2 </a:t>
              </a:r>
              <a:r>
                <a:rPr lang="en-US" sz="2000" dirty="0"/>
                <a:t>-</a:t>
              </a:r>
              <a:endParaRPr lang="ru-RU" sz="2000" baseline="-25000" dirty="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874" y="2592"/>
              <a:ext cx="191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CC"/>
                  </a:solidFill>
                </a:rPr>
                <a:t>Fe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2</a:t>
              </a:r>
              <a:r>
                <a:rPr lang="en-US" sz="2000" dirty="0">
                  <a:solidFill>
                    <a:srgbClr val="FFFFCC"/>
                  </a:solidFill>
                </a:rPr>
                <a:t>O</a:t>
              </a:r>
              <a:r>
                <a:rPr lang="en-US" sz="2000" baseline="-25000" dirty="0">
                  <a:solidFill>
                    <a:srgbClr val="FFFFCC"/>
                  </a:solidFill>
                </a:rPr>
                <a:t>3</a:t>
              </a:r>
              <a:endParaRPr lang="ru-RU" sz="2000" baseline="-25000" dirty="0">
                <a:solidFill>
                  <a:srgbClr val="FFFFCC"/>
                </a:solidFill>
              </a:endParaRPr>
            </a:p>
          </p:txBody>
        </p:sp>
      </p:grpSp>
      <p:sp>
        <p:nvSpPr>
          <p:cNvPr id="48" name="Line 51"/>
          <p:cNvSpPr>
            <a:spLocks noChangeShapeType="1"/>
          </p:cNvSpPr>
          <p:nvPr/>
        </p:nvSpPr>
        <p:spPr bwMode="auto">
          <a:xfrm flipH="1">
            <a:off x="2806097" y="2104537"/>
            <a:ext cx="1281543" cy="81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52"/>
          <p:cNvSpPr>
            <a:spLocks noChangeShapeType="1"/>
          </p:cNvSpPr>
          <p:nvPr/>
        </p:nvSpPr>
        <p:spPr bwMode="auto">
          <a:xfrm>
            <a:off x="4689479" y="23927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>
            <a:off x="5229094" y="2211547"/>
            <a:ext cx="12239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245589" y="5154341"/>
            <a:ext cx="25671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Частицы для выделения</a:t>
            </a:r>
          </a:p>
          <a:p>
            <a:pPr algn="ctr"/>
            <a:r>
              <a:rPr lang="ru-RU" dirty="0"/>
              <a:t>ДНК и РНК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300816" y="6170559"/>
            <a:ext cx="2478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Частицы для пришивки</a:t>
            </a:r>
          </a:p>
          <a:p>
            <a:pPr algn="ctr"/>
            <a:r>
              <a:rPr lang="ru-RU" dirty="0"/>
              <a:t>белков / антител</a:t>
            </a: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6592924" y="5687537"/>
            <a:ext cx="24785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Частицы для пришивки</a:t>
            </a:r>
          </a:p>
          <a:p>
            <a:pPr algn="ctr"/>
            <a:r>
              <a:rPr lang="ru-RU" dirty="0"/>
              <a:t>белков / антител,</a:t>
            </a:r>
          </a:p>
          <a:p>
            <a:pPr algn="ctr"/>
            <a:r>
              <a:rPr lang="ru-RU" dirty="0" err="1"/>
              <a:t>олигонуклеотидов</a:t>
            </a:r>
            <a:endParaRPr lang="ru-RU" dirty="0"/>
          </a:p>
        </p:txBody>
      </p:sp>
      <p:pic>
        <p:nvPicPr>
          <p:cNvPr id="54" name="Picture 61" descr="m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5"/>
          <p:cNvSpPr txBox="1">
            <a:spLocks noChangeArrowheads="1"/>
          </p:cNvSpPr>
          <p:nvPr/>
        </p:nvSpPr>
        <p:spPr bwMode="auto">
          <a:xfrm rot="18347818">
            <a:off x="952610" y="4236232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666079" y="3572842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 rot="10516255">
            <a:off x="2548314" y="3452793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09" name="Text Box 25"/>
          <p:cNvSpPr txBox="1">
            <a:spLocks noChangeArrowheads="1"/>
          </p:cNvSpPr>
          <p:nvPr/>
        </p:nvSpPr>
        <p:spPr bwMode="auto">
          <a:xfrm rot="5233236">
            <a:off x="1593042" y="2649731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10" name="Text Box 25"/>
          <p:cNvSpPr txBox="1">
            <a:spLocks noChangeArrowheads="1"/>
          </p:cNvSpPr>
          <p:nvPr/>
        </p:nvSpPr>
        <p:spPr bwMode="auto">
          <a:xfrm rot="16200000">
            <a:off x="1579854" y="4465302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11" name="Text Box 25"/>
          <p:cNvSpPr txBox="1">
            <a:spLocks noChangeArrowheads="1"/>
          </p:cNvSpPr>
          <p:nvPr/>
        </p:nvSpPr>
        <p:spPr bwMode="auto">
          <a:xfrm rot="12987147">
            <a:off x="2386954" y="4084892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 rot="8145735">
            <a:off x="2274461" y="2961254"/>
            <a:ext cx="551439" cy="30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SiO</a:t>
            </a:r>
            <a:r>
              <a:rPr lang="en-US" sz="2000" baseline="-25000" dirty="0"/>
              <a:t>2 </a:t>
            </a:r>
            <a:r>
              <a:rPr lang="en-US" sz="2000" dirty="0"/>
              <a:t>-</a:t>
            </a:r>
            <a:endParaRPr lang="ru-RU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5041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Функционализация</a:t>
            </a:r>
            <a:r>
              <a:rPr lang="ru-RU" sz="3200" dirty="0" smtClean="0"/>
              <a:t> поверхности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54222"/>
            <a:ext cx="3411442" cy="1232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66" y="4394382"/>
            <a:ext cx="3450383" cy="132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67" y="1370046"/>
            <a:ext cx="3444032" cy="1229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175" y="20283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8191" y="35704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40269" y="50887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08270" y="198477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монослой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46530" y="3263264"/>
            <a:ext cx="1634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разветвленная</a:t>
            </a:r>
          </a:p>
          <a:p>
            <a:r>
              <a:rPr lang="ru-RU" dirty="0" smtClean="0"/>
              <a:t>(</a:t>
            </a:r>
            <a:r>
              <a:rPr lang="en-US" dirty="0" smtClean="0"/>
              <a:t>branched)</a:t>
            </a:r>
          </a:p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746530" y="5057884"/>
            <a:ext cx="14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</a:t>
            </a:r>
            <a:r>
              <a:rPr lang="ru-RU" dirty="0" smtClean="0"/>
              <a:t>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85" y="146050"/>
            <a:ext cx="5926137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Cell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41" y="858699"/>
            <a:ext cx="6218237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437" y="332656"/>
            <a:ext cx="6707188" cy="4318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FF0000"/>
                </a:solidFill>
                <a:latin typeface="Tahoma" pitchFamily="34" charset="0"/>
              </a:rPr>
              <a:t>Магнитные технологии</a:t>
            </a:r>
            <a:r>
              <a:rPr lang="en-US" sz="1200" dirty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sz="1800" dirty="0">
                <a:solidFill>
                  <a:srgbClr val="FF0000"/>
                </a:solidFill>
                <a:latin typeface="Tahoma" pitchFamily="34" charset="0"/>
              </a:rPr>
              <a:t>Выделение компонентов клетки при помощи магнитных частиц (МЧ)</a:t>
            </a: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79512" y="2249929"/>
            <a:ext cx="28805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Выделение ДНК и тотальной РНК:</a:t>
            </a:r>
          </a:p>
          <a:p>
            <a:pPr algn="ctr">
              <a:spcBef>
                <a:spcPct val="50000"/>
              </a:spcBef>
            </a:pPr>
            <a:r>
              <a:rPr lang="ru-RU" sz="1400" b="1" dirty="0"/>
              <a:t>МЧ-</a:t>
            </a:r>
            <a:r>
              <a:rPr lang="en-US" sz="1400" b="1" dirty="0"/>
              <a:t>SiO</a:t>
            </a:r>
            <a:r>
              <a:rPr lang="en-US" sz="1400" b="1" baseline="-25000" dirty="0"/>
              <a:t>2</a:t>
            </a:r>
            <a:endParaRPr lang="ru-RU" sz="1400" b="1" dirty="0"/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0" y="4610518"/>
            <a:ext cx="360007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Выделение </a:t>
            </a:r>
            <a:r>
              <a:rPr lang="ru-RU" sz="1400" dirty="0" err="1"/>
              <a:t>мРНК</a:t>
            </a:r>
            <a:r>
              <a:rPr lang="ru-RU" sz="1400" dirty="0"/>
              <a:t>:</a:t>
            </a:r>
          </a:p>
          <a:p>
            <a:pPr algn="ctr"/>
            <a:r>
              <a:rPr lang="ru-RU" sz="1400" b="1" dirty="0"/>
              <a:t>МЧ-СООН</a:t>
            </a:r>
            <a:r>
              <a:rPr lang="ru-RU" sz="1400" dirty="0"/>
              <a:t> (с пришитым поли(</a:t>
            </a:r>
            <a:r>
              <a:rPr lang="ru-RU" sz="1400" dirty="0" err="1"/>
              <a:t>дТ</a:t>
            </a:r>
            <a:r>
              <a:rPr lang="ru-RU" sz="1400" dirty="0"/>
              <a:t>)  </a:t>
            </a:r>
          </a:p>
          <a:p>
            <a:pPr algn="ctr"/>
            <a:r>
              <a:rPr lang="ru-RU" sz="1400" dirty="0"/>
              <a:t>или специфическим зондом)</a:t>
            </a:r>
          </a:p>
          <a:p>
            <a:pPr algn="ctr"/>
            <a:r>
              <a:rPr lang="ru-RU" sz="1400" b="1" dirty="0"/>
              <a:t>МЧ-</a:t>
            </a:r>
            <a:r>
              <a:rPr lang="en-US" sz="1400" b="1" dirty="0"/>
              <a:t>SiO</a:t>
            </a:r>
            <a:r>
              <a:rPr lang="en-US" sz="1400" b="1" baseline="-25000" dirty="0"/>
              <a:t>2</a:t>
            </a:r>
            <a:endParaRPr lang="ru-RU" sz="1400" b="1" dirty="0"/>
          </a:p>
          <a:p>
            <a:pPr algn="ctr"/>
            <a:r>
              <a:rPr lang="ru-RU" sz="1400" b="1" dirty="0"/>
              <a:t>МЧ-</a:t>
            </a:r>
            <a:r>
              <a:rPr lang="ru-RU" sz="1400" b="1" dirty="0" err="1"/>
              <a:t>стрептавидин</a:t>
            </a:r>
            <a:endParaRPr lang="ru-RU" sz="1400" b="1" baseline="-25000" dirty="0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436570" y="6036231"/>
            <a:ext cx="33838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Выделение </a:t>
            </a:r>
            <a:endParaRPr lang="en-US" sz="1400" dirty="0" smtClean="0"/>
          </a:p>
          <a:p>
            <a:pPr algn="ctr"/>
            <a:r>
              <a:rPr lang="ru-RU" sz="1400" dirty="0" err="1" smtClean="0"/>
              <a:t>биотинилированных</a:t>
            </a:r>
            <a:r>
              <a:rPr lang="ru-RU" sz="1400" dirty="0" smtClean="0"/>
              <a:t> </a:t>
            </a:r>
            <a:r>
              <a:rPr lang="ru-RU" sz="1400" dirty="0"/>
              <a:t>белков:</a:t>
            </a:r>
          </a:p>
          <a:p>
            <a:pPr algn="ctr"/>
            <a:r>
              <a:rPr lang="ru-RU" sz="1400" b="1" dirty="0"/>
              <a:t>МЧ-</a:t>
            </a:r>
            <a:r>
              <a:rPr lang="ru-RU" sz="1400" b="1" dirty="0" err="1"/>
              <a:t>стрептавидин</a:t>
            </a:r>
            <a:endParaRPr lang="ru-RU" sz="1400" b="1" baseline="-25000" dirty="0"/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5436096" y="4868863"/>
            <a:ext cx="3168525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Выделение специфических белков:</a:t>
            </a:r>
          </a:p>
          <a:p>
            <a:pPr algn="ctr"/>
            <a:r>
              <a:rPr lang="ru-RU" sz="1400" b="1" dirty="0"/>
              <a:t>МЧ-СООН</a:t>
            </a:r>
            <a:r>
              <a:rPr lang="ru-RU" sz="1400" dirty="0"/>
              <a:t> (с пришитым </a:t>
            </a:r>
            <a:r>
              <a:rPr lang="ru-RU" sz="1400" dirty="0" err="1"/>
              <a:t>специф</a:t>
            </a:r>
            <a:r>
              <a:rPr lang="ru-RU" sz="1400" dirty="0"/>
              <a:t>. АТ)</a:t>
            </a:r>
          </a:p>
          <a:p>
            <a:pPr algn="ctr"/>
            <a:r>
              <a:rPr lang="ru-RU" sz="1400" b="1" dirty="0"/>
              <a:t>МЧ-</a:t>
            </a:r>
            <a:r>
              <a:rPr lang="en-US" sz="1400" b="1" dirty="0"/>
              <a:t>NH</a:t>
            </a:r>
            <a:r>
              <a:rPr lang="en-US" sz="1400" b="1" baseline="-25000" dirty="0"/>
              <a:t>2</a:t>
            </a:r>
            <a:r>
              <a:rPr lang="en-US" sz="1400" b="1" dirty="0"/>
              <a:t> </a:t>
            </a:r>
            <a:r>
              <a:rPr lang="ru-RU" sz="1400" dirty="0"/>
              <a:t>(с пришитым </a:t>
            </a:r>
            <a:r>
              <a:rPr lang="ru-RU" sz="1400" dirty="0" err="1"/>
              <a:t>специф</a:t>
            </a:r>
            <a:r>
              <a:rPr lang="ru-RU" sz="1400" dirty="0"/>
              <a:t>. АТ)</a:t>
            </a:r>
          </a:p>
          <a:p>
            <a:pPr algn="ctr"/>
            <a:endParaRPr lang="ru-RU" sz="1000" b="1" baseline="-25000" dirty="0"/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6174706" y="1551841"/>
            <a:ext cx="2951608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/>
              <a:t>Выделение специфических органелл:</a:t>
            </a:r>
          </a:p>
          <a:p>
            <a:pPr algn="ctr"/>
            <a:r>
              <a:rPr lang="ru-RU" sz="1400" b="1" dirty="0"/>
              <a:t>МЧ-СООН</a:t>
            </a:r>
            <a:r>
              <a:rPr lang="ru-RU" sz="1400" dirty="0"/>
              <a:t> (с пришитым </a:t>
            </a:r>
            <a:r>
              <a:rPr lang="ru-RU" sz="1400" dirty="0" err="1"/>
              <a:t>специф</a:t>
            </a:r>
            <a:r>
              <a:rPr lang="ru-RU" sz="1400" dirty="0"/>
              <a:t>. АТ)</a:t>
            </a:r>
          </a:p>
          <a:p>
            <a:pPr algn="ctr"/>
            <a:r>
              <a:rPr lang="ru-RU" sz="1400" b="1" dirty="0"/>
              <a:t>МЧ-</a:t>
            </a:r>
            <a:r>
              <a:rPr lang="en-US" sz="1400" b="1" dirty="0"/>
              <a:t>NH</a:t>
            </a:r>
            <a:r>
              <a:rPr lang="en-US" sz="1400" b="1" baseline="-25000" dirty="0"/>
              <a:t>2</a:t>
            </a:r>
            <a:r>
              <a:rPr lang="en-US" sz="1400" b="1" dirty="0"/>
              <a:t> </a:t>
            </a:r>
            <a:r>
              <a:rPr lang="ru-RU" sz="1400" dirty="0"/>
              <a:t>(с пришитым </a:t>
            </a:r>
            <a:r>
              <a:rPr lang="ru-RU" sz="1400" dirty="0" err="1"/>
              <a:t>специф</a:t>
            </a:r>
            <a:r>
              <a:rPr lang="ru-RU" sz="1400" dirty="0"/>
              <a:t>. АТ)</a:t>
            </a:r>
          </a:p>
          <a:p>
            <a:pPr algn="ctr"/>
            <a:endParaRPr lang="ru-RU" sz="1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672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3"/>
          <p:cNvSpPr>
            <a:spLocks noChangeArrowheads="1"/>
          </p:cNvSpPr>
          <p:nvPr/>
        </p:nvSpPr>
        <p:spPr bwMode="auto">
          <a:xfrm>
            <a:off x="5435600" y="2422525"/>
            <a:ext cx="863600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275387" cy="1143000"/>
          </a:xfrm>
        </p:spPr>
        <p:txBody>
          <a:bodyPr/>
          <a:lstStyle/>
          <a:p>
            <a:r>
              <a:rPr lang="ru-RU" sz="2000">
                <a:solidFill>
                  <a:srgbClr val="FF0000"/>
                </a:solidFill>
                <a:latin typeface="Tahoma" pitchFamily="34" charset="0"/>
              </a:rPr>
              <a:t>Магнитные частицы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SiO</a:t>
            </a:r>
            <a:r>
              <a:rPr lang="en-US" sz="2000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ru-RU" sz="200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900113" y="260350"/>
            <a:ext cx="1641475" cy="1568450"/>
            <a:chOff x="612" y="1752"/>
            <a:chExt cx="1034" cy="988"/>
          </a:xfrm>
        </p:grpSpPr>
        <p:pic>
          <p:nvPicPr>
            <p:cNvPr id="8" name="Picture 36" descr="Fe2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933"/>
              <a:ext cx="617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 rot="-159780">
              <a:off x="1474" y="2160"/>
              <a:ext cx="172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SiO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 rot="1745446">
              <a:off x="1429" y="2432"/>
              <a:ext cx="170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SiO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 rot="-2227289">
              <a:off x="1383" y="1933"/>
              <a:ext cx="17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SiO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 rot="16200000">
              <a:off x="1069" y="1794"/>
              <a:ext cx="17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SiO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 rot="3879229">
              <a:off x="1204" y="2611"/>
              <a:ext cx="172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SiO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 rot="3413067">
              <a:off x="774" y="1849"/>
              <a:ext cx="183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SiO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 rot="-3313330">
              <a:off x="822" y="2574"/>
              <a:ext cx="184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SiO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>
              <a:off x="612" y="2160"/>
              <a:ext cx="18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SiO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1049" y="2160"/>
              <a:ext cx="2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pic>
        <p:nvPicPr>
          <p:cNvPr id="18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70225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38425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141663"/>
            <a:ext cx="287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2025"/>
            <a:ext cx="287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573463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2998788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565400"/>
            <a:ext cx="2889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5763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6125"/>
            <a:ext cx="2889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573463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ine 86"/>
          <p:cNvSpPr>
            <a:spLocks noChangeShapeType="1"/>
          </p:cNvSpPr>
          <p:nvPr/>
        </p:nvSpPr>
        <p:spPr bwMode="auto">
          <a:xfrm>
            <a:off x="2266950" y="3141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" name="Picture 87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8788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8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998788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9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925763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0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54325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1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5763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2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854325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3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8788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4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8425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5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998788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6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646488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7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8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357563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9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0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3286125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101"/>
          <p:cNvSpPr>
            <a:spLocks noChangeShapeType="1"/>
          </p:cNvSpPr>
          <p:nvPr/>
        </p:nvSpPr>
        <p:spPr bwMode="auto">
          <a:xfrm>
            <a:off x="4067175" y="3141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4" name="Picture 102" descr="mag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4325"/>
            <a:ext cx="233362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3" descr="mag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70225"/>
            <a:ext cx="233362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4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6125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5" descr="org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214688"/>
            <a:ext cx="214312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6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854325"/>
            <a:ext cx="287337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7" descr="org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2888"/>
            <a:ext cx="214313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8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7925"/>
            <a:ext cx="2873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9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2888"/>
            <a:ext cx="287337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0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3502025"/>
            <a:ext cx="287337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1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9863"/>
            <a:ext cx="287337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2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141663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3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4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3214688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00375"/>
            <a:ext cx="2889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068638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288925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854325"/>
            <a:ext cx="28892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20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998788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1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141663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2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357563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3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927350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4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4325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5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213100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6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71438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7" descr="Fe2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141663"/>
            <a:ext cx="71437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8" descr="org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782888"/>
            <a:ext cx="214312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9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565400"/>
            <a:ext cx="2873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30" descr="prote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141663"/>
            <a:ext cx="287337" cy="2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31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25763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32" descr="org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502025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AutoShape 134"/>
          <p:cNvSpPr>
            <a:spLocks noChangeArrowheads="1"/>
          </p:cNvSpPr>
          <p:nvPr/>
        </p:nvSpPr>
        <p:spPr bwMode="auto">
          <a:xfrm>
            <a:off x="5867400" y="3862388"/>
            <a:ext cx="287338" cy="503237"/>
          </a:xfrm>
          <a:prstGeom prst="curvedLeftArrow">
            <a:avLst>
              <a:gd name="adj1" fmla="val 35028"/>
              <a:gd name="adj2" fmla="val 7005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Line 135"/>
          <p:cNvSpPr>
            <a:spLocks noChangeShapeType="1"/>
          </p:cNvSpPr>
          <p:nvPr/>
        </p:nvSpPr>
        <p:spPr bwMode="auto">
          <a:xfrm>
            <a:off x="6443663" y="30702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7" name="Picture 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854325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070225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286125"/>
            <a:ext cx="287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38425"/>
            <a:ext cx="287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709863"/>
            <a:ext cx="287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 Box 141"/>
          <p:cNvSpPr txBox="1">
            <a:spLocks noChangeArrowheads="1"/>
          </p:cNvSpPr>
          <p:nvPr/>
        </p:nvSpPr>
        <p:spPr bwMode="auto">
          <a:xfrm>
            <a:off x="936422" y="4383278"/>
            <a:ext cx="1053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/>
              <a:t>Клеточный</a:t>
            </a:r>
          </a:p>
          <a:p>
            <a:pPr algn="ctr"/>
            <a:r>
              <a:rPr lang="ru-RU" sz="1200"/>
              <a:t>лизат</a:t>
            </a:r>
          </a:p>
        </p:txBody>
      </p:sp>
      <p:sp>
        <p:nvSpPr>
          <p:cNvPr id="83" name="Text Box 142"/>
          <p:cNvSpPr txBox="1">
            <a:spLocks noChangeArrowheads="1"/>
          </p:cNvSpPr>
          <p:nvPr/>
        </p:nvSpPr>
        <p:spPr bwMode="auto">
          <a:xfrm>
            <a:off x="2268538" y="3213100"/>
            <a:ext cx="677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/>
              <a:t>МЧ-</a:t>
            </a:r>
            <a:r>
              <a:rPr lang="en-US" sz="1000"/>
              <a:t>SiO</a:t>
            </a:r>
            <a:r>
              <a:rPr lang="en-US" sz="1000" baseline="-25000"/>
              <a:t>2</a:t>
            </a:r>
            <a:endParaRPr lang="ru-RU" sz="1000" baseline="-25000"/>
          </a:p>
        </p:txBody>
      </p:sp>
      <p:sp>
        <p:nvSpPr>
          <p:cNvPr id="84" name="Text Box 143"/>
          <p:cNvSpPr txBox="1">
            <a:spLocks noChangeArrowheads="1"/>
          </p:cNvSpPr>
          <p:nvPr/>
        </p:nvSpPr>
        <p:spPr bwMode="auto">
          <a:xfrm>
            <a:off x="2840037" y="4383278"/>
            <a:ext cx="14882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/>
              <a:t>Клеточный</a:t>
            </a:r>
          </a:p>
          <a:p>
            <a:pPr algn="ctr"/>
            <a:r>
              <a:rPr lang="ru-RU" sz="1200"/>
              <a:t>лизат</a:t>
            </a:r>
            <a:endParaRPr lang="en-US" sz="1200"/>
          </a:p>
          <a:p>
            <a:pPr algn="ctr"/>
            <a:r>
              <a:rPr lang="ru-RU" sz="1200"/>
              <a:t>после добавления</a:t>
            </a:r>
          </a:p>
          <a:p>
            <a:pPr algn="ctr"/>
            <a:r>
              <a:rPr lang="ru-RU" sz="1200"/>
              <a:t>МЧ-</a:t>
            </a:r>
            <a:r>
              <a:rPr lang="en-US" sz="1200"/>
              <a:t>SiO</a:t>
            </a:r>
            <a:r>
              <a:rPr lang="en-US" sz="1200" baseline="-25000"/>
              <a:t>2</a:t>
            </a:r>
            <a:endParaRPr lang="ru-RU" sz="1200" baseline="-25000"/>
          </a:p>
          <a:p>
            <a:pPr algn="ctr"/>
            <a:endParaRPr lang="ru-RU" sz="1200"/>
          </a:p>
        </p:txBody>
      </p:sp>
      <p:sp>
        <p:nvSpPr>
          <p:cNvPr id="85" name="Text Box 144"/>
          <p:cNvSpPr txBox="1">
            <a:spLocks noChangeArrowheads="1"/>
          </p:cNvSpPr>
          <p:nvPr/>
        </p:nvSpPr>
        <p:spPr bwMode="auto">
          <a:xfrm>
            <a:off x="4067175" y="3213100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000"/>
              <a:t> Магн. </a:t>
            </a:r>
          </a:p>
          <a:p>
            <a:pPr algn="ctr"/>
            <a:r>
              <a:rPr lang="ru-RU" sz="1000"/>
              <a:t>штатив</a:t>
            </a:r>
          </a:p>
        </p:txBody>
      </p:sp>
      <p:sp>
        <p:nvSpPr>
          <p:cNvPr id="86" name="Text Box 145"/>
          <p:cNvSpPr txBox="1">
            <a:spLocks noChangeArrowheads="1"/>
          </p:cNvSpPr>
          <p:nvPr/>
        </p:nvSpPr>
        <p:spPr bwMode="auto">
          <a:xfrm>
            <a:off x="4932362" y="4383278"/>
            <a:ext cx="14882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МЧ с ДНК собираются на стенке пробирки, супер удаляется</a:t>
            </a:r>
          </a:p>
        </p:txBody>
      </p:sp>
      <p:sp>
        <p:nvSpPr>
          <p:cNvPr id="87" name="Text Box 146"/>
          <p:cNvSpPr txBox="1">
            <a:spLocks noChangeArrowheads="1"/>
          </p:cNvSpPr>
          <p:nvPr/>
        </p:nvSpPr>
        <p:spPr bwMode="auto">
          <a:xfrm>
            <a:off x="7019925" y="4383278"/>
            <a:ext cx="14882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/>
              <a:t>Чистая ДНК после элюции с МЧ</a:t>
            </a:r>
          </a:p>
        </p:txBody>
      </p:sp>
    </p:spTree>
    <p:extLst>
      <p:ext uri="{BB962C8B-B14F-4D97-AF65-F5344CB8AC3E}">
        <p14:creationId xmlns:p14="http://schemas.microsoft.com/office/powerpoint/2010/main" val="42108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681038"/>
            <a:ext cx="48196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Взаимодействие ДНК с поверхностью сорбента в присутствии ионов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516216" cy="3799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000" y="2790449"/>
            <a:ext cx="349006" cy="2736304"/>
          </a:xfrm>
          <a:prstGeom prst="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en-US" sz="900" dirty="0" smtClean="0"/>
              <a:t>       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341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8" descr="cou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89350"/>
            <a:ext cx="30241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275387" cy="1143000"/>
          </a:xfrm>
        </p:spPr>
        <p:txBody>
          <a:bodyPr/>
          <a:lstStyle/>
          <a:p>
            <a:r>
              <a:rPr lang="ru-RU" sz="2000">
                <a:solidFill>
                  <a:srgbClr val="FF0000"/>
                </a:solidFill>
                <a:latin typeface="Tahoma" pitchFamily="34" charset="0"/>
              </a:rPr>
              <a:t>Магнитные частицы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NH</a:t>
            </a:r>
            <a:r>
              <a:rPr lang="en-US" sz="2000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ru-RU" sz="200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00113" y="284163"/>
            <a:ext cx="1614487" cy="1517650"/>
            <a:chOff x="612" y="1767"/>
            <a:chExt cx="1017" cy="956"/>
          </a:xfrm>
        </p:grpSpPr>
        <p:pic>
          <p:nvPicPr>
            <p:cNvPr id="8" name="Picture 6" descr="Fe2O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933"/>
              <a:ext cx="617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159780">
              <a:off x="1474" y="2160"/>
              <a:ext cx="1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NH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745446">
              <a:off x="1429" y="2427"/>
              <a:ext cx="1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NH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-2227289">
              <a:off x="1384" y="1937"/>
              <a:ext cx="1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NH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16200000">
              <a:off x="1077" y="1802"/>
              <a:ext cx="1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NH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3879229">
              <a:off x="1207" y="2603"/>
              <a:ext cx="155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900"/>
                <a:t>-</a:t>
              </a:r>
              <a:r>
                <a:rPr lang="en-US" sz="900"/>
                <a:t>NH</a:t>
              </a:r>
              <a:r>
                <a:rPr lang="en-US" sz="900" baseline="-25000"/>
                <a:t>2</a:t>
              </a:r>
              <a:endParaRPr lang="ru-RU" sz="900" baseline="-2500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3413067">
              <a:off x="778" y="1842"/>
              <a:ext cx="16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NH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-3313330">
              <a:off x="825" y="2580"/>
              <a:ext cx="16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NH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2" y="2160"/>
              <a:ext cx="168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NH</a:t>
              </a:r>
              <a:r>
                <a:rPr lang="en-US" sz="900" baseline="-25000"/>
                <a:t>2 </a:t>
              </a:r>
              <a:r>
                <a:rPr lang="en-US" sz="900"/>
                <a:t>-</a:t>
              </a:r>
              <a:endParaRPr lang="ru-RU" sz="900" baseline="-250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49" y="2160"/>
              <a:ext cx="28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pic>
        <p:nvPicPr>
          <p:cNvPr id="18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8840"/>
            <a:ext cx="7875588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275387" cy="1143000"/>
          </a:xfrm>
        </p:spPr>
        <p:txBody>
          <a:bodyPr/>
          <a:lstStyle/>
          <a:p>
            <a:r>
              <a:rPr lang="ru-RU" sz="2000">
                <a:solidFill>
                  <a:srgbClr val="FF0000"/>
                </a:solidFill>
                <a:latin typeface="Tahoma" pitchFamily="34" charset="0"/>
              </a:rPr>
              <a:t>Магнитные частицы </a:t>
            </a:r>
            <a:r>
              <a:rPr lang="en-US" sz="2000">
                <a:solidFill>
                  <a:srgbClr val="FF0000"/>
                </a:solidFill>
                <a:latin typeface="Tahoma" pitchFamily="34" charset="0"/>
              </a:rPr>
              <a:t>COOH</a:t>
            </a:r>
            <a:endParaRPr lang="ru-RU" sz="200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68313" y="115888"/>
            <a:ext cx="1998662" cy="1995487"/>
            <a:chOff x="3379" y="1979"/>
            <a:chExt cx="1259" cy="1257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651" y="2251"/>
              <a:ext cx="746" cy="699"/>
              <a:chOff x="3515" y="2295"/>
              <a:chExt cx="449" cy="454"/>
            </a:xfrm>
          </p:grpSpPr>
          <p:pic>
            <p:nvPicPr>
              <p:cNvPr id="20" name="Picture 27" descr="Au She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2295"/>
                <a:ext cx="449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8" descr="Fe2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2341"/>
                <a:ext cx="356" cy="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 rot="5400000">
              <a:off x="3882" y="3063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 rot="-3141143">
              <a:off x="4245" y="2202"/>
              <a:ext cx="261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 rot="16200000">
              <a:off x="3883" y="2065"/>
              <a:ext cx="26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4377" y="2568"/>
              <a:ext cx="261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 rot="3155679">
              <a:off x="4244" y="2928"/>
              <a:ext cx="261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 rot="-3141143">
              <a:off x="3565" y="2926"/>
              <a:ext cx="26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 rot="2585451">
              <a:off x="3515" y="2160"/>
              <a:ext cx="261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79" y="2568"/>
              <a:ext cx="261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16" name="Text Box 37"/>
            <p:cNvSpPr txBox="1">
              <a:spLocks noChangeArrowheads="1"/>
            </p:cNvSpPr>
            <p:nvPr/>
          </p:nvSpPr>
          <p:spPr bwMode="auto">
            <a:xfrm>
              <a:off x="4241" y="2750"/>
              <a:ext cx="140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3787" y="2795"/>
              <a:ext cx="15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3923" y="2251"/>
              <a:ext cx="15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3891" y="2601"/>
              <a:ext cx="34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800" dirty="0">
                  <a:solidFill>
                    <a:srgbClr val="FFFFCC"/>
                  </a:solidFill>
                </a:rPr>
                <a:t>Fe</a:t>
              </a:r>
              <a:r>
                <a:rPr lang="en-US" sz="800" baseline="-25000" dirty="0">
                  <a:solidFill>
                    <a:srgbClr val="FFFFCC"/>
                  </a:solidFill>
                </a:rPr>
                <a:t>2</a:t>
              </a:r>
              <a:r>
                <a:rPr lang="en-US" sz="800" dirty="0">
                  <a:solidFill>
                    <a:srgbClr val="FFFFCC"/>
                  </a:solidFill>
                </a:rPr>
                <a:t>O</a:t>
              </a:r>
              <a:r>
                <a:rPr lang="en-US" sz="800" baseline="-25000" dirty="0">
                  <a:solidFill>
                    <a:srgbClr val="FFFFCC"/>
                  </a:solidFill>
                </a:rPr>
                <a:t>3</a:t>
              </a:r>
              <a:endParaRPr lang="ru-RU" sz="800" baseline="-250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891381" y="4395718"/>
            <a:ext cx="15803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исходные </a:t>
            </a:r>
          </a:p>
          <a:p>
            <a:pPr algn="ctr"/>
            <a:r>
              <a:rPr lang="ru-RU" sz="1600" dirty="0"/>
              <a:t>парамагнитные </a:t>
            </a:r>
          </a:p>
          <a:p>
            <a:pPr algn="ctr"/>
            <a:r>
              <a:rPr lang="ru-RU" sz="1600" dirty="0"/>
              <a:t>частицы</a:t>
            </a:r>
          </a:p>
        </p:txBody>
      </p: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1476375" y="3284538"/>
            <a:ext cx="565150" cy="576262"/>
            <a:chOff x="2426" y="1570"/>
            <a:chExt cx="356" cy="363"/>
          </a:xfrm>
        </p:grpSpPr>
        <p:pic>
          <p:nvPicPr>
            <p:cNvPr id="24" name="Picture 44" descr="Fe2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570"/>
              <a:ext cx="3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2472" y="1706"/>
              <a:ext cx="28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2268538" y="35734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3924300" y="35734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Picture 48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9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0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131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1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2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53"/>
          <p:cNvGrpSpPr>
            <a:grpSpLocks/>
          </p:cNvGrpSpPr>
          <p:nvPr/>
        </p:nvGrpSpPr>
        <p:grpSpPr bwMode="auto">
          <a:xfrm>
            <a:off x="3132138" y="3284538"/>
            <a:ext cx="565150" cy="576262"/>
            <a:chOff x="2426" y="1570"/>
            <a:chExt cx="356" cy="363"/>
          </a:xfrm>
        </p:grpSpPr>
        <p:pic>
          <p:nvPicPr>
            <p:cNvPr id="34" name="Picture 54" descr="Fe2O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570"/>
              <a:ext cx="356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2472" y="1706"/>
              <a:ext cx="28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pic>
        <p:nvPicPr>
          <p:cNvPr id="36" name="Picture 56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7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8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8608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9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0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608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1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2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449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3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4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57563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5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8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95250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9" descr="Au Sh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95250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102"/>
          <p:cNvGrpSpPr>
            <a:grpSpLocks/>
          </p:cNvGrpSpPr>
          <p:nvPr/>
        </p:nvGrpSpPr>
        <p:grpSpPr bwMode="auto">
          <a:xfrm>
            <a:off x="4716463" y="3213100"/>
            <a:ext cx="719137" cy="720725"/>
            <a:chOff x="4286" y="2115"/>
            <a:chExt cx="453" cy="454"/>
          </a:xfrm>
        </p:grpSpPr>
        <p:grpSp>
          <p:nvGrpSpPr>
            <p:cNvPr id="49" name="Group 87"/>
            <p:cNvGrpSpPr>
              <a:grpSpLocks/>
            </p:cNvGrpSpPr>
            <p:nvPr/>
          </p:nvGrpSpPr>
          <p:grpSpPr bwMode="auto">
            <a:xfrm>
              <a:off x="4286" y="2115"/>
              <a:ext cx="449" cy="454"/>
              <a:chOff x="3515" y="2295"/>
              <a:chExt cx="449" cy="454"/>
            </a:xfrm>
          </p:grpSpPr>
          <p:pic>
            <p:nvPicPr>
              <p:cNvPr id="54" name="Picture 88" descr="Au Shel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2295"/>
                <a:ext cx="449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9" descr="Fe2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2341"/>
                <a:ext cx="356" cy="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4558" y="2477"/>
              <a:ext cx="18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51" name="Text Box 99"/>
            <p:cNvSpPr txBox="1">
              <a:spLocks noChangeArrowheads="1"/>
            </p:cNvSpPr>
            <p:nvPr/>
          </p:nvSpPr>
          <p:spPr bwMode="auto">
            <a:xfrm>
              <a:off x="4286" y="2296"/>
              <a:ext cx="9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4513" y="2115"/>
              <a:ext cx="9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53" name="Rectangle 101"/>
            <p:cNvSpPr>
              <a:spLocks noChangeArrowheads="1"/>
            </p:cNvSpPr>
            <p:nvPr/>
          </p:nvSpPr>
          <p:spPr bwMode="auto">
            <a:xfrm>
              <a:off x="4377" y="2341"/>
              <a:ext cx="28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sp>
        <p:nvSpPr>
          <p:cNvPr id="56" name="Line 103"/>
          <p:cNvSpPr>
            <a:spLocks noChangeShapeType="1"/>
          </p:cNvSpPr>
          <p:nvPr/>
        </p:nvSpPr>
        <p:spPr bwMode="auto">
          <a:xfrm>
            <a:off x="5508625" y="35734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7" name="Group 104"/>
          <p:cNvGrpSpPr>
            <a:grpSpLocks/>
          </p:cNvGrpSpPr>
          <p:nvPr/>
        </p:nvGrpSpPr>
        <p:grpSpPr bwMode="auto">
          <a:xfrm>
            <a:off x="6300788" y="2781300"/>
            <a:ext cx="1565275" cy="1565275"/>
            <a:chOff x="3606" y="2205"/>
            <a:chExt cx="986" cy="986"/>
          </a:xfrm>
        </p:grpSpPr>
        <p:grpSp>
          <p:nvGrpSpPr>
            <p:cNvPr id="58" name="Group 105"/>
            <p:cNvGrpSpPr>
              <a:grpSpLocks/>
            </p:cNvGrpSpPr>
            <p:nvPr/>
          </p:nvGrpSpPr>
          <p:grpSpPr bwMode="auto">
            <a:xfrm>
              <a:off x="3878" y="2478"/>
              <a:ext cx="449" cy="454"/>
              <a:chOff x="3515" y="2295"/>
              <a:chExt cx="449" cy="454"/>
            </a:xfrm>
          </p:grpSpPr>
          <p:pic>
            <p:nvPicPr>
              <p:cNvPr id="71" name="Picture 106" descr="Au Shel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2295"/>
                <a:ext cx="449" cy="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07" descr="Fe2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2341"/>
                <a:ext cx="356" cy="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Text Box 108"/>
            <p:cNvSpPr txBox="1">
              <a:spLocks noChangeArrowheads="1"/>
            </p:cNvSpPr>
            <p:nvPr/>
          </p:nvSpPr>
          <p:spPr bwMode="auto">
            <a:xfrm rot="5400000">
              <a:off x="3972" y="3018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60" name="Text Box 109"/>
            <p:cNvSpPr txBox="1">
              <a:spLocks noChangeArrowheads="1"/>
            </p:cNvSpPr>
            <p:nvPr/>
          </p:nvSpPr>
          <p:spPr bwMode="auto">
            <a:xfrm rot="-3141143">
              <a:off x="4199" y="2383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61" name="Text Box 110"/>
            <p:cNvSpPr txBox="1">
              <a:spLocks noChangeArrowheads="1"/>
            </p:cNvSpPr>
            <p:nvPr/>
          </p:nvSpPr>
          <p:spPr bwMode="auto">
            <a:xfrm rot="16200000">
              <a:off x="3972" y="2292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62" name="Text Box 111"/>
            <p:cNvSpPr txBox="1">
              <a:spLocks noChangeArrowheads="1"/>
            </p:cNvSpPr>
            <p:nvPr/>
          </p:nvSpPr>
          <p:spPr bwMode="auto">
            <a:xfrm>
              <a:off x="4332" y="2659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63" name="Text Box 112"/>
            <p:cNvSpPr txBox="1">
              <a:spLocks noChangeArrowheads="1"/>
            </p:cNvSpPr>
            <p:nvPr/>
          </p:nvSpPr>
          <p:spPr bwMode="auto">
            <a:xfrm rot="3155679">
              <a:off x="4199" y="2927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- COOH</a:t>
              </a:r>
              <a:endParaRPr lang="ru-RU" sz="900" baseline="-25000"/>
            </a:p>
          </p:txBody>
        </p:sp>
        <p:sp>
          <p:nvSpPr>
            <p:cNvPr id="64" name="Text Box 113"/>
            <p:cNvSpPr txBox="1">
              <a:spLocks noChangeArrowheads="1"/>
            </p:cNvSpPr>
            <p:nvPr/>
          </p:nvSpPr>
          <p:spPr bwMode="auto">
            <a:xfrm rot="-3141143">
              <a:off x="3700" y="2927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65" name="Text Box 114"/>
            <p:cNvSpPr txBox="1">
              <a:spLocks noChangeArrowheads="1"/>
            </p:cNvSpPr>
            <p:nvPr/>
          </p:nvSpPr>
          <p:spPr bwMode="auto">
            <a:xfrm rot="2585451">
              <a:off x="3696" y="2387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66" name="Text Box 115"/>
            <p:cNvSpPr txBox="1">
              <a:spLocks noChangeArrowheads="1"/>
            </p:cNvSpPr>
            <p:nvPr/>
          </p:nvSpPr>
          <p:spPr bwMode="auto">
            <a:xfrm>
              <a:off x="3606" y="2659"/>
              <a:ext cx="260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COOH -</a:t>
              </a:r>
              <a:endParaRPr lang="ru-RU" sz="900" baseline="-25000"/>
            </a:p>
          </p:txBody>
        </p:sp>
        <p:sp>
          <p:nvSpPr>
            <p:cNvPr id="67" name="Text Box 116"/>
            <p:cNvSpPr txBox="1">
              <a:spLocks noChangeArrowheads="1"/>
            </p:cNvSpPr>
            <p:nvPr/>
          </p:nvSpPr>
          <p:spPr bwMode="auto">
            <a:xfrm>
              <a:off x="4150" y="2840"/>
              <a:ext cx="18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68" name="Text Box 117"/>
            <p:cNvSpPr txBox="1">
              <a:spLocks noChangeArrowheads="1"/>
            </p:cNvSpPr>
            <p:nvPr/>
          </p:nvSpPr>
          <p:spPr bwMode="auto">
            <a:xfrm>
              <a:off x="3878" y="2659"/>
              <a:ext cx="9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69" name="Text Box 118"/>
            <p:cNvSpPr txBox="1">
              <a:spLocks noChangeArrowheads="1"/>
            </p:cNvSpPr>
            <p:nvPr/>
          </p:nvSpPr>
          <p:spPr bwMode="auto">
            <a:xfrm>
              <a:off x="4105" y="2478"/>
              <a:ext cx="9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FFCC"/>
                  </a:solidFill>
                </a:rPr>
                <a:t>Au</a:t>
              </a:r>
              <a:endParaRPr lang="ru-RU" sz="800">
                <a:solidFill>
                  <a:srgbClr val="FFFFCC"/>
                </a:solidFill>
              </a:endParaRPr>
            </a:p>
          </p:txBody>
        </p:sp>
        <p:sp>
          <p:nvSpPr>
            <p:cNvPr id="70" name="Rectangle 119"/>
            <p:cNvSpPr>
              <a:spLocks noChangeArrowheads="1"/>
            </p:cNvSpPr>
            <p:nvPr/>
          </p:nvSpPr>
          <p:spPr bwMode="auto">
            <a:xfrm>
              <a:off x="3969" y="2704"/>
              <a:ext cx="28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FFFFCC"/>
                  </a:solidFill>
                </a:rPr>
                <a:t>Fe</a:t>
              </a:r>
              <a:r>
                <a:rPr lang="en-US" sz="800" baseline="-25000">
                  <a:solidFill>
                    <a:srgbClr val="FFFFCC"/>
                  </a:solidFill>
                </a:rPr>
                <a:t>2</a:t>
              </a:r>
              <a:r>
                <a:rPr lang="en-US" sz="800">
                  <a:solidFill>
                    <a:srgbClr val="FFFFCC"/>
                  </a:solidFill>
                </a:rPr>
                <a:t>O</a:t>
              </a:r>
              <a:r>
                <a:rPr lang="en-US" sz="800" baseline="-25000">
                  <a:solidFill>
                    <a:srgbClr val="FFFFCC"/>
                  </a:solidFill>
                </a:rPr>
                <a:t>3</a:t>
              </a:r>
              <a:endParaRPr lang="ru-RU" sz="800" baseline="-25000">
                <a:solidFill>
                  <a:srgbClr val="FFFFCC"/>
                </a:solidFill>
              </a:endParaRPr>
            </a:p>
          </p:txBody>
        </p:sp>
      </p:grpSp>
      <p:sp>
        <p:nvSpPr>
          <p:cNvPr id="73" name="Text Box 120"/>
          <p:cNvSpPr txBox="1">
            <a:spLocks noChangeArrowheads="1"/>
          </p:cNvSpPr>
          <p:nvPr/>
        </p:nvSpPr>
        <p:spPr bwMode="auto">
          <a:xfrm>
            <a:off x="2790825" y="4365153"/>
            <a:ext cx="3041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Процедура покрытия коллоидным золотом</a:t>
            </a:r>
          </a:p>
        </p:txBody>
      </p:sp>
      <p:sp>
        <p:nvSpPr>
          <p:cNvPr id="74" name="Text Box 121"/>
          <p:cNvSpPr txBox="1">
            <a:spLocks noChangeArrowheads="1"/>
          </p:cNvSpPr>
          <p:nvPr/>
        </p:nvSpPr>
        <p:spPr bwMode="auto">
          <a:xfrm>
            <a:off x="5580063" y="3357563"/>
            <a:ext cx="493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" dirty="0"/>
              <a:t>R-COOH</a:t>
            </a:r>
            <a:endParaRPr lang="ru-RU" sz="600" dirty="0"/>
          </a:p>
        </p:txBody>
      </p:sp>
      <p:sp>
        <p:nvSpPr>
          <p:cNvPr id="76" name="Text Box 120"/>
          <p:cNvSpPr txBox="1">
            <a:spLocks noChangeArrowheads="1"/>
          </p:cNvSpPr>
          <p:nvPr/>
        </p:nvSpPr>
        <p:spPr bwMode="auto">
          <a:xfrm>
            <a:off x="5661025" y="4406713"/>
            <a:ext cx="3041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Процедура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/>
              <a:t>карбосилирования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20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Пришивка на СООН частицы </a:t>
            </a:r>
            <a:r>
              <a:rPr lang="ru-RU" sz="2800" dirty="0" err="1" smtClean="0"/>
              <a:t>праймеров</a:t>
            </a:r>
            <a:r>
              <a:rPr lang="ru-RU" sz="2800" dirty="0" smtClean="0"/>
              <a:t> и белков</a:t>
            </a:r>
            <a:endParaRPr lang="ru-RU" sz="2800" dirty="0"/>
          </a:p>
        </p:txBody>
      </p:sp>
      <p:pic>
        <p:nvPicPr>
          <p:cNvPr id="2051" name="Picture 3" descr="Carbox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777037"/>
            <a:ext cx="6463114" cy="16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ligo Coup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196752"/>
            <a:ext cx="6463114" cy="254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58" y="398873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Магнитные частицы</a:t>
            </a:r>
          </a:p>
          <a:p>
            <a:r>
              <a:rPr lang="ru-RU" sz="1200" dirty="0"/>
              <a:t>с СООН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3989553"/>
            <a:ext cx="110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Карбодиимид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374425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Магнитные частицы</a:t>
            </a:r>
          </a:p>
          <a:p>
            <a:r>
              <a:rPr lang="ru-RU" sz="1200" dirty="0"/>
              <a:t>с активированной</a:t>
            </a:r>
          </a:p>
          <a:p>
            <a:r>
              <a:rPr lang="ru-RU" sz="1200" dirty="0" err="1"/>
              <a:t>карбодиимидом</a:t>
            </a:r>
            <a:endParaRPr lang="ru-RU" sz="1200" dirty="0"/>
          </a:p>
          <a:p>
            <a:r>
              <a:rPr lang="ru-RU" sz="1200" dirty="0"/>
              <a:t>поверхностью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3804071"/>
            <a:ext cx="100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Олиг</a:t>
            </a:r>
            <a:r>
              <a:rPr lang="ru-RU" sz="1200" dirty="0" smtClean="0"/>
              <a:t> или белок с </a:t>
            </a:r>
            <a:r>
              <a:rPr lang="ru-RU" sz="1200" dirty="0"/>
              <a:t>доступным амином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374425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Магнитные частицы</a:t>
            </a:r>
          </a:p>
          <a:p>
            <a:r>
              <a:rPr lang="ru-RU" sz="1200" dirty="0"/>
              <a:t>с </a:t>
            </a:r>
            <a:r>
              <a:rPr lang="ru-RU" sz="1200" dirty="0" err="1" smtClean="0"/>
              <a:t>олигом</a:t>
            </a:r>
            <a:r>
              <a:rPr lang="ru-RU" sz="1200" dirty="0" smtClean="0"/>
              <a:t> или белком, </a:t>
            </a:r>
            <a:r>
              <a:rPr lang="ru-RU" sz="1200" dirty="0"/>
              <a:t>иммобилизованным через амидную связь</a:t>
            </a:r>
          </a:p>
        </p:txBody>
      </p:sp>
    </p:spTree>
    <p:extLst>
      <p:ext uri="{BB962C8B-B14F-4D97-AF65-F5344CB8AC3E}">
        <p14:creationId xmlns:p14="http://schemas.microsoft.com/office/powerpoint/2010/main" val="3195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9427"/>
            <a:ext cx="7776864" cy="653326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19" y="4581128"/>
            <a:ext cx="1152128" cy="611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4593" y="4523306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Bacterial</a:t>
            </a:r>
            <a:r>
              <a:rPr lang="de-DE" dirty="0" smtClean="0"/>
              <a:t> </a:t>
            </a:r>
            <a:r>
              <a:rPr lang="de-DE" dirty="0" err="1" smtClean="0"/>
              <a:t>cells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viruses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74593" y="331556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Cells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56960" y="2179327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Proteins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74593" y="162880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RNA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256960" y="56100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97122"/>
              </p:ext>
            </p:extLst>
          </p:nvPr>
        </p:nvGraphicFramePr>
        <p:xfrm>
          <a:off x="1547664" y="692696"/>
          <a:ext cx="6081713" cy="60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3" imgW="6080992" imgH="6027480" progId="Word.Document.12">
                  <p:embed/>
                </p:oleObj>
              </mc:Choice>
              <mc:Fallback>
                <p:oleObj name="Document" r:id="rId3" imgW="6080992" imgH="6027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692696"/>
                        <a:ext cx="6081713" cy="602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20769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Магнитные частицы с </a:t>
            </a:r>
            <a:r>
              <a:rPr lang="ru-RU" b="1" dirty="0"/>
              <a:t>олиго(</a:t>
            </a:r>
            <a:r>
              <a:rPr lang="en-US" b="1" dirty="0" err="1"/>
              <a:t>dT</a:t>
            </a:r>
            <a:r>
              <a:rPr lang="ru-RU" b="1" dirty="0"/>
              <a:t>)</a:t>
            </a:r>
            <a:r>
              <a:rPr lang="ru-RU" b="1" baseline="-25000" dirty="0"/>
              <a:t>30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3408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Магнитные частицы </a:t>
            </a:r>
            <a:br>
              <a:rPr lang="ru-RU" sz="2000" dirty="0"/>
            </a:br>
            <a:r>
              <a:rPr lang="ru-RU" sz="2000" dirty="0"/>
              <a:t>с белком А (</a:t>
            </a:r>
            <a:r>
              <a:rPr lang="en-US" sz="2000" dirty="0"/>
              <a:t>protein A</a:t>
            </a:r>
            <a:r>
              <a:rPr lang="ru-RU" sz="2000" dirty="0"/>
              <a:t>) и белком </a:t>
            </a:r>
            <a:r>
              <a:rPr lang="en-US" sz="2000" dirty="0"/>
              <a:t>G</a:t>
            </a:r>
            <a:r>
              <a:rPr lang="ru-RU" sz="2000" dirty="0"/>
              <a:t> (</a:t>
            </a:r>
            <a:r>
              <a:rPr lang="en-US" sz="2000" dirty="0"/>
              <a:t>protein G</a:t>
            </a:r>
            <a:r>
              <a:rPr lang="ru-RU" sz="20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177293" cy="108012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38210"/>
              </p:ext>
            </p:extLst>
          </p:nvPr>
        </p:nvGraphicFramePr>
        <p:xfrm>
          <a:off x="611560" y="980728"/>
          <a:ext cx="5616624" cy="5749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6144"/>
                <a:gridCol w="1656184"/>
                <a:gridCol w="1368152"/>
                <a:gridCol w="1296144"/>
              </a:tblGrid>
              <a:tr h="2217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</a:rPr>
                        <a:t>Вид</a:t>
                      </a: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 (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species)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Класс антител</a:t>
                      </a: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 (</a:t>
                      </a: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antibody class)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</a:rPr>
                        <a:t>Белок А</a:t>
                      </a: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(Protein A)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Белок </a:t>
                      </a: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G</a:t>
                      </a: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 (Protein G)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Общий </a:t>
                      </a: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IgM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IgD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IgE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IgA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IgA</a:t>
                      </a:r>
                      <a:r>
                        <a:rPr lang="en-US" sz="1400" baseline="-250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IgA</a:t>
                      </a:r>
                      <a:r>
                        <a:rPr lang="en-US" sz="1400" baseline="-25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Fab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</a:rPr>
                        <a:t>ScFv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Общий </a:t>
                      </a: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++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2а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 dirty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400" baseline="-25000" dirty="0"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Мышь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IgM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Крыса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/>
                          <a:ea typeface="Times New Roman"/>
                        </a:rPr>
                        <a:t>Общий </a:t>
                      </a: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  <a:ea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/>
                          <a:ea typeface="Times New Roman"/>
                        </a:rPr>
                        <a:t>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+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2а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1400" baseline="-25000">
                          <a:effectLst/>
                          <a:latin typeface="Arial"/>
                          <a:ea typeface="Times New Roman"/>
                        </a:rPr>
                        <a:t>b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/>
                          <a:ea typeface="Times New Roman"/>
                          <a:sym typeface="Symbol"/>
                        </a:rPr>
                        <a:t>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</a:rPr>
                        <a:t>Крыса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831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IgG</a:t>
                      </a:r>
                      <a:r>
                        <a:rPr lang="ru-RU" sz="1400" baseline="-25000">
                          <a:effectLst/>
                          <a:latin typeface="Arial"/>
                          <a:ea typeface="Times New Roman"/>
                        </a:rPr>
                        <a:t>2с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Times New Roman"/>
                        </a:rPr>
                        <a:t>+++</a:t>
                      </a:r>
                      <a:endParaRPr lang="ru-RU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://upload.wikimedia.org/wikipedia/commons/thumb/2/2d/Antibody.svg/255px-Antibod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1053"/>
            <a:ext cx="2428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3863" y="4238666"/>
            <a:ext cx="38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08968" y="3423690"/>
            <a:ext cx="51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3423690"/>
            <a:ext cx="51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Выделение антител частицами с белком </a:t>
            </a:r>
            <a:r>
              <a:rPr lang="de-DE" sz="2800" dirty="0" smtClean="0"/>
              <a:t>A</a:t>
            </a:r>
            <a:r>
              <a:rPr lang="en-US" sz="2800" dirty="0" smtClean="0"/>
              <a:t>/G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7786" y="2462651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ru-RU" sz="9600" dirty="0"/>
          </a:p>
        </p:txBody>
      </p:sp>
      <p:sp>
        <p:nvSpPr>
          <p:cNvPr id="23" name="Rectangle 22"/>
          <p:cNvSpPr/>
          <p:nvPr/>
        </p:nvSpPr>
        <p:spPr>
          <a:xfrm>
            <a:off x="3306403" y="2834055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961279" y="3247479"/>
            <a:ext cx="1008112" cy="94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17864"/>
            <a:ext cx="2012561" cy="20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0662"/>
            <a:ext cx="2012561" cy="20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6697668" y="1530444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 rot="10800000">
            <a:off x="6697668" y="4064591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 rot="5400000">
            <a:off x="7927412" y="2786853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5479140" y="2834056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18284603">
            <a:off x="5817445" y="2016768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3096504">
            <a:off x="7498952" y="1992145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13332868">
            <a:off x="5831386" y="3810876"/>
            <a:ext cx="49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8279880">
            <a:off x="7519430" y="3681943"/>
            <a:ext cx="5548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711" y="5263234"/>
            <a:ext cx="23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Частицы с белком </a:t>
            </a:r>
            <a:r>
              <a:rPr lang="en-US" dirty="0" smtClean="0"/>
              <a:t>A/G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013735" y="5263234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Антитела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00413" y="5124735"/>
            <a:ext cx="3749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Комплекс </a:t>
            </a:r>
          </a:p>
          <a:p>
            <a:pPr algn="ctr"/>
            <a:r>
              <a:rPr lang="ru-RU" dirty="0" err="1" smtClean="0"/>
              <a:t>магн.частицы</a:t>
            </a:r>
            <a:r>
              <a:rPr lang="ru-RU" dirty="0" smtClean="0"/>
              <a:t> : белок </a:t>
            </a:r>
            <a:r>
              <a:rPr lang="de-DE" dirty="0" smtClean="0"/>
              <a:t>A</a:t>
            </a:r>
            <a:r>
              <a:rPr lang="en-US" dirty="0" smtClean="0"/>
              <a:t>/G</a:t>
            </a:r>
            <a:r>
              <a:rPr lang="ru-RU" dirty="0" smtClean="0"/>
              <a:t> : антитело</a:t>
            </a:r>
            <a:endParaRPr lang="ru-RU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3961279" y="3520284"/>
            <a:ext cx="1008112" cy="94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35134" y="286125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Сорбция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0429" y="3775443"/>
            <a:ext cx="94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Элюция</a:t>
            </a:r>
            <a:endParaRPr lang="ru-RU" dirty="0" smtClean="0"/>
          </a:p>
          <a:p>
            <a:r>
              <a:rPr lang="ru-RU" dirty="0" smtClean="0"/>
              <a:t>рН 2.8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Связывание антигена комплексом</a:t>
            </a:r>
            <a:br>
              <a:rPr lang="ru-RU" sz="2400" dirty="0" smtClean="0"/>
            </a:br>
            <a:r>
              <a:rPr lang="ru-RU" sz="2400" dirty="0" smtClean="0"/>
              <a:t>частицы с белком </a:t>
            </a:r>
            <a:r>
              <a:rPr lang="en-US" sz="2400" dirty="0" smtClean="0"/>
              <a:t>A/G</a:t>
            </a:r>
            <a:r>
              <a:rPr lang="ru-RU" sz="2400" dirty="0" smtClean="0"/>
              <a:t> : антитело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99" y="968545"/>
            <a:ext cx="3202955" cy="148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1258"/>
            <a:ext cx="1668069" cy="171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" y="4680170"/>
            <a:ext cx="1668069" cy="171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8297" y="320937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48297" y="51815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6" name="Flowchart: Decision 5"/>
          <p:cNvSpPr/>
          <p:nvPr/>
        </p:nvSpPr>
        <p:spPr>
          <a:xfrm>
            <a:off x="1887841" y="3543646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lowchart: Decision 12"/>
          <p:cNvSpPr/>
          <p:nvPr/>
        </p:nvSpPr>
        <p:spPr>
          <a:xfrm>
            <a:off x="1860221" y="3972831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lowchart: Decision 13"/>
          <p:cNvSpPr/>
          <p:nvPr/>
        </p:nvSpPr>
        <p:spPr>
          <a:xfrm>
            <a:off x="1680201" y="3125698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lowchart: Decision 14"/>
          <p:cNvSpPr/>
          <p:nvPr/>
        </p:nvSpPr>
        <p:spPr>
          <a:xfrm>
            <a:off x="2012621" y="3272299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27393" y="3637412"/>
            <a:ext cx="512706" cy="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04" y="2781027"/>
            <a:ext cx="16637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Decision 18"/>
          <p:cNvSpPr/>
          <p:nvPr/>
        </p:nvSpPr>
        <p:spPr>
          <a:xfrm>
            <a:off x="4752112" y="3542619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lowchart: Decision 19"/>
          <p:cNvSpPr/>
          <p:nvPr/>
        </p:nvSpPr>
        <p:spPr>
          <a:xfrm>
            <a:off x="3088412" y="3565418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lowchart: Decision 20"/>
          <p:cNvSpPr/>
          <p:nvPr/>
        </p:nvSpPr>
        <p:spPr>
          <a:xfrm rot="5189713">
            <a:off x="3919134" y="2734366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lowchart: Decision 21"/>
          <p:cNvSpPr/>
          <p:nvPr/>
        </p:nvSpPr>
        <p:spPr>
          <a:xfrm rot="18651571">
            <a:off x="3394544" y="4205350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95371" y="3620990"/>
            <a:ext cx="847683" cy="16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5371" y="320482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рН 2.8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054083" y="321147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29" name="Flowchart: Decision 28"/>
          <p:cNvSpPr/>
          <p:nvPr/>
        </p:nvSpPr>
        <p:spPr>
          <a:xfrm>
            <a:off x="8493627" y="3545748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lowchart: Decision 29"/>
          <p:cNvSpPr/>
          <p:nvPr/>
        </p:nvSpPr>
        <p:spPr>
          <a:xfrm>
            <a:off x="8466007" y="3974933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lowchart: Decision 30"/>
          <p:cNvSpPr/>
          <p:nvPr/>
        </p:nvSpPr>
        <p:spPr>
          <a:xfrm>
            <a:off x="8285987" y="3127800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lowchart: Decision 31"/>
          <p:cNvSpPr/>
          <p:nvPr/>
        </p:nvSpPr>
        <p:spPr>
          <a:xfrm>
            <a:off x="8618407" y="3274401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5"/>
          <p:cNvSpPr/>
          <p:nvPr/>
        </p:nvSpPr>
        <p:spPr>
          <a:xfrm>
            <a:off x="2356344" y="4680170"/>
            <a:ext cx="158417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lowchart: Decision 33"/>
          <p:cNvSpPr/>
          <p:nvPr/>
        </p:nvSpPr>
        <p:spPr>
          <a:xfrm>
            <a:off x="1984825" y="5440378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39406" y="5572948"/>
            <a:ext cx="512706" cy="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12" y="4713788"/>
            <a:ext cx="1668069" cy="171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6477543" y="4731915"/>
            <a:ext cx="158417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Flowchart: Decision 37"/>
          <p:cNvSpPr/>
          <p:nvPr/>
        </p:nvSpPr>
        <p:spPr>
          <a:xfrm>
            <a:off x="6106024" y="5492123"/>
            <a:ext cx="360040" cy="150483"/>
          </a:xfrm>
          <a:prstGeom prst="flowChartDecisi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28948" y="5382698"/>
            <a:ext cx="8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Клетка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6823" y="5431608"/>
            <a:ext cx="8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Клетка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50" y="3197728"/>
            <a:ext cx="862459" cy="87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13748" y="32538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sp>
        <p:nvSpPr>
          <p:cNvPr id="41" name="Rectangle 40"/>
          <p:cNvSpPr/>
          <p:nvPr/>
        </p:nvSpPr>
        <p:spPr>
          <a:xfrm>
            <a:off x="7526877" y="3016149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57178" y="2821347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74670" y="3752897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01675" y="3348836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15752" y="3073239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6328" y="3452578"/>
            <a:ext cx="2777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11905" y="3581365"/>
            <a:ext cx="1927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5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dirty="0"/>
              <a:t>Магнитные частицы </a:t>
            </a:r>
            <a:br>
              <a:rPr lang="ru-RU" sz="2000" dirty="0"/>
            </a:br>
            <a:r>
              <a:rPr lang="ru-RU" sz="2000" dirty="0"/>
              <a:t>с </a:t>
            </a:r>
            <a:r>
              <a:rPr lang="ru-RU" sz="2000" b="1" dirty="0"/>
              <a:t>активированной поверхностью для связывания белков и антител</a:t>
            </a:r>
            <a:endParaRPr lang="ru-RU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60351"/>
              </p:ext>
            </p:extLst>
          </p:nvPr>
        </p:nvGraphicFramePr>
        <p:xfrm>
          <a:off x="0" y="1772816"/>
          <a:ext cx="9144000" cy="282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3" imgW="6080992" imgH="1880464" progId="Word.Document.12">
                  <p:embed/>
                </p:oleObj>
              </mc:Choice>
              <mc:Fallback>
                <p:oleObj name="Document" r:id="rId3" imgW="6080992" imgH="1880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72816"/>
                        <a:ext cx="9144000" cy="282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941168"/>
            <a:ext cx="8496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Магнитные частицы с предварительно активированной поверхностью позволяют осуществлять </a:t>
            </a:r>
            <a:r>
              <a:rPr lang="ru-RU" b="1" i="1" dirty="0"/>
              <a:t>связывание</a:t>
            </a:r>
            <a:r>
              <a:rPr lang="ru-RU" dirty="0"/>
              <a:t> белка без использования дополнительных реагентов. Частицы стабильны и могут храниться продолжительное время в:</a:t>
            </a:r>
          </a:p>
          <a:p>
            <a:r>
              <a:rPr lang="ru-RU" dirty="0"/>
              <a:t>- различного рода буферных системах с рН от 5 до 8, </a:t>
            </a:r>
          </a:p>
          <a:p>
            <a:r>
              <a:rPr lang="ru-RU" dirty="0"/>
              <a:t>- </a:t>
            </a:r>
            <a:r>
              <a:rPr lang="ru-RU" dirty="0" err="1"/>
              <a:t>деионизированной</a:t>
            </a:r>
            <a:r>
              <a:rPr lang="ru-RU" dirty="0"/>
              <a:t> воде</a:t>
            </a:r>
          </a:p>
        </p:txBody>
      </p:sp>
    </p:spTree>
    <p:extLst>
      <p:ext uri="{BB962C8B-B14F-4D97-AF65-F5344CB8AC3E}">
        <p14:creationId xmlns:p14="http://schemas.microsoft.com/office/powerpoint/2010/main" val="10352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8322453" cy="617807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22053"/>
            <a:ext cx="936104" cy="514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03714"/>
            <a:ext cx="935534" cy="87316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1" name="Rectangle 10"/>
          <p:cNvSpPr/>
          <p:nvPr/>
        </p:nvSpPr>
        <p:spPr>
          <a:xfrm>
            <a:off x="3419872" y="2780878"/>
            <a:ext cx="216024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 S</a:t>
            </a:r>
            <a:endParaRPr lang="en-US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64188"/>
            <a:ext cx="4185816" cy="31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0470"/>
            <a:ext cx="6912768" cy="4902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4298" y="5235328"/>
            <a:ext cx="4771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!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277317"/>
              </p:ext>
            </p:extLst>
          </p:nvPr>
        </p:nvGraphicFramePr>
        <p:xfrm>
          <a:off x="539552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Классические методы выделения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45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Выделение нуклеиновых кислот на сорбентах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ru-RU" dirty="0" smtClean="0"/>
              <a:t>Гидроксиапатит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Силика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 lvl="2"/>
            <a:r>
              <a:rPr lang="ru-RU" dirty="0" smtClean="0"/>
              <a:t>Стеклянные частицы</a:t>
            </a:r>
          </a:p>
          <a:p>
            <a:pPr lvl="2"/>
            <a:r>
              <a:rPr lang="ru-RU" dirty="0" smtClean="0"/>
              <a:t>Диатомовая земля (кизельгур, диатомит)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1328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Гидроксиапатит  является естественной минеральной формой апатита кальция с формулой </a:t>
            </a:r>
            <a:r>
              <a:rPr lang="en-US" dirty="0" smtClean="0">
                <a:effectLst/>
              </a:rPr>
              <a:t>Ca</a:t>
            </a:r>
            <a:r>
              <a:rPr lang="en-US" baseline="-25000" dirty="0" smtClean="0">
                <a:effectLst/>
              </a:rPr>
              <a:t>5</a:t>
            </a:r>
            <a:r>
              <a:rPr lang="en-US" dirty="0" smtClean="0">
                <a:effectLst/>
              </a:rPr>
              <a:t>(PO</a:t>
            </a:r>
            <a:r>
              <a:rPr lang="en-US" baseline="-25000" dirty="0" smtClean="0">
                <a:effectLst/>
              </a:rPr>
              <a:t>4</a:t>
            </a:r>
            <a:r>
              <a:rPr lang="en-US" dirty="0" smtClean="0">
                <a:effectLst/>
              </a:rPr>
              <a:t>)</a:t>
            </a:r>
            <a:r>
              <a:rPr lang="en-US" baseline="-25000" dirty="0" smtClean="0">
                <a:effectLst/>
              </a:rPr>
              <a:t>3</a:t>
            </a:r>
            <a:r>
              <a:rPr lang="en-US" dirty="0" smtClean="0">
                <a:effectLst/>
              </a:rPr>
              <a:t>(OH)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8610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Химическая формула </a:t>
            </a:r>
            <a:r>
              <a:rPr lang="de-DE" dirty="0" err="1" smtClean="0"/>
              <a:t>SiO</a:t>
            </a:r>
            <a:r>
              <a:rPr lang="en-US" b="1" baseline="-25000" dirty="0" smtClean="0">
                <a:effectLst/>
              </a:rPr>
              <a:t>2</a:t>
            </a:r>
            <a:r>
              <a:rPr lang="ru-RU" b="1" baseline="-25000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. Имеет большое количество кристаллических форм.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6854"/>
            <a:ext cx="4103533" cy="377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11" y="2616798"/>
            <a:ext cx="4125374" cy="3799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332656"/>
            <a:ext cx="1749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Силика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19" y="2051556"/>
            <a:ext cx="650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Природная                                                                 Синтезированная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Магнитные и </a:t>
            </a:r>
            <a:r>
              <a:rPr lang="ru-RU" sz="2800" dirty="0" err="1" smtClean="0"/>
              <a:t>суперпарамагнитные</a:t>
            </a:r>
            <a:r>
              <a:rPr lang="ru-RU" sz="2800" dirty="0" smtClean="0"/>
              <a:t> частицы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17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 </a:t>
            </a:r>
            <a:r>
              <a:rPr lang="ru-RU" dirty="0" err="1" smtClean="0"/>
              <a:t>наночастицы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69986" y="1481962"/>
            <a:ext cx="210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Fe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r>
              <a:rPr lang="de-DE" baseline="-25000" dirty="0" smtClean="0"/>
              <a:t>3  </a:t>
            </a:r>
            <a:r>
              <a:rPr lang="ru-RU" dirty="0" err="1" smtClean="0"/>
              <a:t>наночастицы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19903" y="899428"/>
            <a:ext cx="189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Ферромагнетики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912594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Парамагнетики</a:t>
            </a:r>
            <a:endParaRPr lang="ru-R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1" y="1939414"/>
            <a:ext cx="3133725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62" y="1941620"/>
            <a:ext cx="3133725" cy="1724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691" y="3789040"/>
            <a:ext cx="3133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Ферромагнетики - те материалы, которые проявляют спонтанное намагничивание. В отсутствии внешнего магнитного поля эти материалы сохраняют остаточное намагничивание.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8473" y="3789040"/>
            <a:ext cx="3133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Парамагнетики – материалы, проявляющие магнитные свойства только под воздействием внешнего магнитного поля. При отсутствии внешнего магнитного поля </a:t>
            </a:r>
            <a:r>
              <a:rPr lang="ru-RU" sz="1400" dirty="0" err="1" smtClean="0"/>
              <a:t>намагничинность</a:t>
            </a:r>
            <a:r>
              <a:rPr lang="ru-RU" sz="1400" dirty="0" smtClean="0"/>
              <a:t> этих материалов нулевая.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690" y="5389478"/>
            <a:ext cx="38246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/>
              </a:rPr>
              <a:t>Реакционная активность:</a:t>
            </a:r>
          </a:p>
          <a:p>
            <a:endParaRPr lang="ru-RU" sz="1600" b="1" dirty="0" smtClean="0">
              <a:effectLst/>
            </a:endParaRPr>
          </a:p>
          <a:p>
            <a:r>
              <a:rPr lang="pt-BR" sz="1400" dirty="0" smtClean="0">
                <a:effectLst/>
              </a:rPr>
              <a:t>2 Fe</a:t>
            </a:r>
            <a:r>
              <a:rPr lang="pt-BR" sz="1400" baseline="30000" dirty="0" smtClean="0">
                <a:effectLst/>
              </a:rPr>
              <a:t>0</a:t>
            </a:r>
            <a:r>
              <a:rPr lang="pt-BR" sz="1400" dirty="0" smtClean="0">
                <a:effectLst/>
              </a:rPr>
              <a:t>(s) + 4 H</a:t>
            </a:r>
            <a:r>
              <a:rPr lang="pt-BR" sz="1400" baseline="30000" dirty="0" smtClean="0">
                <a:effectLst/>
              </a:rPr>
              <a:t>+</a:t>
            </a:r>
            <a:r>
              <a:rPr lang="pt-BR" sz="1400" dirty="0" smtClean="0">
                <a:effectLst/>
              </a:rPr>
              <a:t>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 + O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 → 2 Fe</a:t>
            </a:r>
            <a:r>
              <a:rPr lang="pt-BR" sz="1400" baseline="30000" dirty="0" smtClean="0">
                <a:effectLst/>
              </a:rPr>
              <a:t>2+</a:t>
            </a:r>
            <a:r>
              <a:rPr lang="pt-BR" sz="1400" dirty="0" smtClean="0">
                <a:effectLst/>
              </a:rPr>
              <a:t>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 + 2 H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O(l)</a:t>
            </a:r>
            <a:endParaRPr lang="ru-RU" sz="1400" dirty="0" smtClean="0">
              <a:effectLst/>
            </a:endParaRPr>
          </a:p>
          <a:p>
            <a:r>
              <a:rPr lang="pt-BR" sz="1400" dirty="0" smtClean="0">
                <a:effectLst/>
              </a:rPr>
              <a:t>Fe</a:t>
            </a:r>
            <a:r>
              <a:rPr lang="pt-BR" sz="1400" baseline="30000" dirty="0" smtClean="0">
                <a:effectLst/>
              </a:rPr>
              <a:t>0</a:t>
            </a:r>
            <a:r>
              <a:rPr lang="pt-BR" sz="1400" dirty="0" smtClean="0">
                <a:effectLst/>
              </a:rPr>
              <a:t>(s) + 2 H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O 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 → Fe</a:t>
            </a:r>
            <a:r>
              <a:rPr lang="pt-BR" sz="1400" baseline="30000" dirty="0" smtClean="0">
                <a:effectLst/>
              </a:rPr>
              <a:t>2+</a:t>
            </a:r>
            <a:r>
              <a:rPr lang="pt-BR" sz="1400" dirty="0" smtClean="0">
                <a:effectLst/>
              </a:rPr>
              <a:t>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 + H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(g) + 2 OH</a:t>
            </a:r>
            <a:r>
              <a:rPr lang="pt-BR" sz="1400" baseline="30000" dirty="0" smtClean="0">
                <a:effectLst/>
              </a:rPr>
              <a:t>-</a:t>
            </a:r>
            <a:r>
              <a:rPr lang="pt-BR" sz="1400" dirty="0" smtClean="0">
                <a:effectLst/>
              </a:rPr>
              <a:t>(</a:t>
            </a:r>
            <a:r>
              <a:rPr lang="pt-BR" sz="1400" dirty="0" err="1" smtClean="0">
                <a:effectLst/>
              </a:rPr>
              <a:t>aq</a:t>
            </a:r>
            <a:r>
              <a:rPr lang="pt-BR" sz="1400" dirty="0" smtClean="0">
                <a:effectLst/>
              </a:rPr>
              <a:t>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8473" y="5389478"/>
            <a:ext cx="3496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/>
              </a:rPr>
              <a:t>Реакционная активность:</a:t>
            </a:r>
          </a:p>
          <a:p>
            <a:endParaRPr lang="ru-RU" sz="1600" b="1" dirty="0" smtClean="0">
              <a:effectLst/>
            </a:endParaRPr>
          </a:p>
          <a:p>
            <a:r>
              <a:rPr lang="pt-BR" sz="1400" dirty="0" smtClean="0">
                <a:effectLst/>
              </a:rPr>
              <a:t>3 Fe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O</a:t>
            </a:r>
            <a:r>
              <a:rPr lang="pt-BR" sz="1400" baseline="-25000" dirty="0" smtClean="0">
                <a:effectLst/>
              </a:rPr>
              <a:t>3</a:t>
            </a:r>
            <a:r>
              <a:rPr lang="pt-BR" sz="1400" dirty="0" smtClean="0">
                <a:effectLst/>
              </a:rPr>
              <a:t> + H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 → 2 Fe</a:t>
            </a:r>
            <a:r>
              <a:rPr lang="pt-BR" sz="1400" baseline="-25000" dirty="0" smtClean="0">
                <a:effectLst/>
              </a:rPr>
              <a:t>3</a:t>
            </a:r>
            <a:r>
              <a:rPr lang="pt-BR" sz="1400" dirty="0" smtClean="0">
                <a:effectLst/>
              </a:rPr>
              <a:t>O</a:t>
            </a:r>
            <a:r>
              <a:rPr lang="pt-BR" sz="1400" baseline="-25000" dirty="0" smtClean="0">
                <a:effectLst/>
              </a:rPr>
              <a:t>4</a:t>
            </a:r>
            <a:r>
              <a:rPr lang="pt-BR" sz="1400" dirty="0" smtClean="0">
                <a:effectLst/>
              </a:rPr>
              <a:t> + H</a:t>
            </a:r>
            <a:r>
              <a:rPr lang="pt-BR" sz="1400" baseline="-25000" dirty="0" smtClean="0">
                <a:effectLst/>
              </a:rPr>
              <a:t>2</a:t>
            </a:r>
            <a:r>
              <a:rPr lang="pt-BR" sz="1400" dirty="0" smtClean="0">
                <a:effectLst/>
              </a:rPr>
              <a:t>O</a:t>
            </a:r>
            <a:r>
              <a:rPr lang="ru-RU" sz="1400" dirty="0" smtClean="0">
                <a:effectLst/>
              </a:rPr>
              <a:t>  (свыше 400 С )</a:t>
            </a:r>
          </a:p>
          <a:p>
            <a:r>
              <a:rPr lang="ru-RU" sz="1400" dirty="0" smtClean="0">
                <a:effectLst/>
              </a:rPr>
              <a:t>При обычных условиях стабилен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16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гамма-</a:t>
            </a: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ru-RU" baseline="-25000" dirty="0"/>
              <a:t> </a:t>
            </a:r>
            <a:r>
              <a:rPr lang="ru-RU" dirty="0" smtClean="0"/>
              <a:t> </a:t>
            </a:r>
            <a:r>
              <a:rPr lang="ru-RU" sz="3600" dirty="0" smtClean="0"/>
              <a:t>(</a:t>
            </a:r>
            <a:r>
              <a:rPr lang="de-DE" sz="3600" dirty="0"/>
              <a:t>m</a:t>
            </a:r>
            <a:r>
              <a:rPr lang="en-US" sz="3600" dirty="0" err="1" smtClean="0"/>
              <a:t>aghemite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4" name="Picture 2" descr="http://upload.wikimedia.org/wikipedia/commons/thumb/e/ee/Iron%28III%29-oxide-sample.jpg/200px-Iron%28III%29-oxide-sample.jpg">
            <a:hlinkClick r:id="rId2" tooltip="Sample of iron(III) ox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" y="1735423"/>
            <a:ext cx="24002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35423"/>
            <a:ext cx="6001541" cy="36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upload.wikimedia.org/wikipedia/commons/thumb/1/10/Haematite-unit-cell-3D-balls.png/200px-Haematite-unit-cell-3D-balls.png">
            <a:hlinkClick r:id="rId5" tooltip="Haematite unit cell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1" y="3846716"/>
            <a:ext cx="2443581" cy="15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368" y="260648"/>
            <a:ext cx="6120680" cy="142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Магнитные свойства гамма-</a:t>
            </a:r>
            <a:r>
              <a:rPr lang="de-DE" sz="2800" dirty="0" smtClean="0"/>
              <a:t>Fe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O</a:t>
            </a:r>
            <a:r>
              <a:rPr lang="de-DE" sz="2800" baseline="-25000" dirty="0" smtClean="0"/>
              <a:t>3</a:t>
            </a:r>
            <a:r>
              <a:rPr lang="ru-RU" sz="2800" baseline="-25000" dirty="0" smtClean="0"/>
              <a:t> </a:t>
            </a:r>
            <a:r>
              <a:rPr lang="ru-RU" sz="2800" dirty="0" smtClean="0"/>
              <a:t> частиц в  зависимости от размера (магнитный домен)</a:t>
            </a:r>
            <a:endParaRPr lang="ru-R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18545"/>
            <a:ext cx="4004676" cy="4004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3" y="829531"/>
            <a:ext cx="1146423" cy="1467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533" y="3226657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err="1" smtClean="0"/>
              <a:t>магнитизация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6162440"/>
            <a:ext cx="201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Размер частиц, </a:t>
            </a:r>
            <a:r>
              <a:rPr lang="ru-RU" dirty="0" err="1" smtClean="0"/>
              <a:t>нм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77247"/>
            <a:ext cx="4032448" cy="3802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599" y="5718960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нм</a:t>
            </a:r>
            <a:r>
              <a:rPr lang="ru-RU" dirty="0" smtClean="0"/>
              <a:t>             30 </a:t>
            </a:r>
            <a:r>
              <a:rPr lang="ru-RU" dirty="0" err="1" smtClean="0"/>
              <a:t>нм</a:t>
            </a:r>
            <a:r>
              <a:rPr lang="ru-RU" dirty="0" smtClean="0"/>
              <a:t>          500 </a:t>
            </a:r>
            <a:r>
              <a:rPr lang="ru-RU" dirty="0" err="1" smtClean="0"/>
              <a:t>нм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5719262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Диаметр, </a:t>
            </a:r>
            <a:r>
              <a:rPr lang="ru-RU" dirty="0" err="1" smtClean="0"/>
              <a:t>нм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60193" y="3527936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Суперпара</a:t>
            </a:r>
            <a:endParaRPr lang="ru-RU" dirty="0" smtClean="0"/>
          </a:p>
          <a:p>
            <a:r>
              <a:rPr lang="ru-RU" dirty="0" smtClean="0"/>
              <a:t>магнетики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79468" y="2577247"/>
            <a:ext cx="14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Моно-домен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64288" y="2761913"/>
            <a:ext cx="162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Мульти-домен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03545" y="6186025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нм</a:t>
            </a:r>
            <a:r>
              <a:rPr lang="ru-RU" dirty="0" smtClean="0"/>
              <a:t>   30 </a:t>
            </a:r>
            <a:r>
              <a:rPr lang="ru-RU" dirty="0" err="1" smtClean="0"/>
              <a:t>нм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50130" y="1575496"/>
            <a:ext cx="1418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/>
              <a:t>Иоганн Карл </a:t>
            </a:r>
            <a:endParaRPr lang="ru-RU" sz="1400" dirty="0" smtClean="0"/>
          </a:p>
          <a:p>
            <a:r>
              <a:rPr lang="vi-VN" sz="1400" dirty="0" smtClean="0"/>
              <a:t>Фри́дрих Га́усс</a:t>
            </a:r>
            <a:endParaRPr lang="ru-RU" sz="1400" dirty="0" smtClean="0"/>
          </a:p>
          <a:p>
            <a:r>
              <a:rPr lang="ru-RU" sz="1400" dirty="0" smtClean="0"/>
              <a:t>1777-1855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86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119" y="700125"/>
            <a:ext cx="2757295" cy="5318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7" y="3055354"/>
            <a:ext cx="2677902" cy="2677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074" y="758607"/>
            <a:ext cx="21920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USPIO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92" y="1456809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UltraSmall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Super</a:t>
            </a:r>
          </a:p>
          <a:p>
            <a:r>
              <a:rPr lang="en-US" sz="1600" dirty="0" smtClean="0"/>
              <a:t>Paramagnetic </a:t>
            </a:r>
          </a:p>
          <a:p>
            <a:r>
              <a:rPr lang="en-US" sz="1600" dirty="0" smtClean="0"/>
              <a:t>Iron </a:t>
            </a:r>
          </a:p>
          <a:p>
            <a:r>
              <a:rPr lang="en-US" sz="1600" dirty="0" smtClean="0"/>
              <a:t>Oxide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USPIO)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45576" y="5733256"/>
            <a:ext cx="2501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Применение: </a:t>
            </a:r>
            <a:r>
              <a:rPr lang="ru-RU" sz="1400" dirty="0" err="1" smtClean="0"/>
              <a:t>Магнито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Резонансная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Томография    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(МРТ)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27153" y="151867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 30 nm</a:t>
            </a:r>
            <a:endParaRPr lang="ru-RU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05" y="697750"/>
            <a:ext cx="2757295" cy="53185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0152" y="156678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 30 nm</a:t>
            </a:r>
            <a:endParaRPr lang="ru-RU" sz="2400" dirty="0"/>
          </a:p>
        </p:txBody>
      </p:sp>
      <p:sp>
        <p:nvSpPr>
          <p:cNvPr id="13" name="Rectangle 12"/>
          <p:cNvSpPr/>
          <p:nvPr/>
        </p:nvSpPr>
        <p:spPr>
          <a:xfrm>
            <a:off x="6567316" y="2469055"/>
            <a:ext cx="2347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Molecular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4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889</Words>
  <Application>Microsoft Office PowerPoint</Application>
  <PresentationFormat>On-screen Show (4:3)</PresentationFormat>
  <Paragraphs>373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Document</vt:lpstr>
      <vt:lpstr>Использование магнитных сорбентов для выделения биологических молекул (ДНК, РНК, белков)  и клеток</vt:lpstr>
      <vt:lpstr>PowerPoint Presentation</vt:lpstr>
      <vt:lpstr>PowerPoint Presentation</vt:lpstr>
      <vt:lpstr>Выделение нуклеиновых кислот на сорбентах</vt:lpstr>
      <vt:lpstr>PowerPoint Presentation</vt:lpstr>
      <vt:lpstr>Магнитные и суперпарамагнитные частицы</vt:lpstr>
      <vt:lpstr>гамма-Fe2O3  (maghemite)</vt:lpstr>
      <vt:lpstr>Магнитные свойства гамма-Fe2O3  частиц в  зависимости от размера (магнитный домен)</vt:lpstr>
      <vt:lpstr>PowerPoint Presentation</vt:lpstr>
      <vt:lpstr>Магнитные технологии</vt:lpstr>
      <vt:lpstr>Функционализация поверхности</vt:lpstr>
      <vt:lpstr>PowerPoint Presentation</vt:lpstr>
      <vt:lpstr>Магнитные технологии Выделение компонентов клетки при помощи магнитных частиц (МЧ)</vt:lpstr>
      <vt:lpstr>Магнитные частицы SiO2</vt:lpstr>
      <vt:lpstr>PowerPoint Presentation</vt:lpstr>
      <vt:lpstr>Взаимодействие ДНК с поверхностью сорбента в присутствии ионов</vt:lpstr>
      <vt:lpstr>Магнитные частицы NH2</vt:lpstr>
      <vt:lpstr>Магнитные частицы COOH</vt:lpstr>
      <vt:lpstr>Пришивка на СООН частицы праймеров и белков</vt:lpstr>
      <vt:lpstr>PowerPoint Presentation</vt:lpstr>
      <vt:lpstr>Магнитные частицы  с белком А (protein A) и белком G (protein G)</vt:lpstr>
      <vt:lpstr>Выделение антител частицами с белком A/G</vt:lpstr>
      <vt:lpstr>Связывание антигена комплексом частицы с белком A/G : антитело</vt:lpstr>
      <vt:lpstr>Магнитные частицы  с активированной поверхностью для связывания белков и антител</vt:lpstr>
      <vt:lpstr>PowerPoint Presentation</vt:lpstr>
      <vt:lpstr>PowerPoint Presentation</vt:lpstr>
      <vt:lpstr>PowerPoint Presentation</vt:lpstr>
    </vt:vector>
  </TitlesOfParts>
  <Company>Sileks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сорбентов для выделения биологических молекул (ДНК, РНК, белков) и клеток</dc:title>
  <dc:creator>Alexey Zhigulin</dc:creator>
  <cp:lastModifiedBy>Alexey Zhigulin</cp:lastModifiedBy>
  <cp:revision>74</cp:revision>
  <dcterms:created xsi:type="dcterms:W3CDTF">2011-08-14T08:44:29Z</dcterms:created>
  <dcterms:modified xsi:type="dcterms:W3CDTF">2011-08-17T21:17:00Z</dcterms:modified>
</cp:coreProperties>
</file>