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78" r:id="rId12"/>
    <p:sldId id="266" r:id="rId13"/>
    <p:sldId id="277" r:id="rId14"/>
    <p:sldId id="269" r:id="rId15"/>
    <p:sldId id="271" r:id="rId16"/>
    <p:sldId id="270" r:id="rId17"/>
    <p:sldId id="272" r:id="rId18"/>
    <p:sldId id="273" r:id="rId19"/>
    <p:sldId id="276" r:id="rId20"/>
    <p:sldId id="279" r:id="rId21"/>
    <p:sldId id="274" r:id="rId22"/>
    <p:sldId id="281" r:id="rId23"/>
    <p:sldId id="280" r:id="rId24"/>
    <p:sldId id="283" r:id="rId25"/>
    <p:sldId id="282" r:id="rId26"/>
    <p:sldId id="284" r:id="rId27"/>
    <p:sldId id="285" r:id="rId28"/>
    <p:sldId id="286" r:id="rId29"/>
    <p:sldId id="287" r:id="rId30"/>
    <p:sldId id="289" r:id="rId31"/>
    <p:sldId id="288" r:id="rId32"/>
    <p:sldId id="290" r:id="rId33"/>
    <p:sldId id="292" r:id="rId34"/>
    <p:sldId id="295" r:id="rId35"/>
    <p:sldId id="294" r:id="rId36"/>
    <p:sldId id="297" r:id="rId37"/>
    <p:sldId id="298" r:id="rId38"/>
    <p:sldId id="291" r:id="rId39"/>
    <p:sldId id="2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7E5D7"/>
    <a:srgbClr val="F5F2EB"/>
    <a:srgbClr val="EFEDEB"/>
    <a:srgbClr val="EFE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9159A-9B74-4900-A1F8-0BBEA0D726D6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67C3D-FDED-48F9-A540-455981B64B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1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67C3D-FDED-48F9-A540-455981B64B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0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8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51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7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96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2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0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4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6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2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BE498-5E8F-43EF-8145-45F895634E9C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8BE2-F14D-4DE6-99E9-D4BD48329E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0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udapharm.com/pipeline/exori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lliedmarketresearch.com/exosome-diagnostic-and-therapeutic-mark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iedmarketresearch.com/exosome-diagnostic-and-therapeutic-marke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oi.org/10.3390/cells8040307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i.org/10.3390/cells8040307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oi.org/10.3390/cells8040307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3" y="-16739"/>
            <a:ext cx="9157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Экзосомы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интересный объект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 большими возможностями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988840"/>
            <a:ext cx="6400800" cy="550912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Жигулин</a:t>
            </a:r>
            <a:r>
              <a:rPr lang="ru-RU" dirty="0" smtClean="0">
                <a:solidFill>
                  <a:schemeClr val="bg1"/>
                </a:solidFill>
              </a:rPr>
              <a:t> А. О.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007" y="6496299"/>
            <a:ext cx="4748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Mol</a:t>
            </a:r>
            <a:r>
              <a:rPr lang="en-US" sz="1600" dirty="0"/>
              <a:t> Cancer. 2019; </a:t>
            </a:r>
            <a:r>
              <a:rPr lang="en-US" sz="1600" dirty="0" smtClean="0"/>
              <a:t>18</a:t>
            </a:r>
            <a:r>
              <a:rPr lang="en-US" sz="1600" dirty="0" smtClean="0"/>
              <a:t>;</a:t>
            </a:r>
            <a:r>
              <a:rPr lang="en-US" sz="1600" dirty="0"/>
              <a:t> </a:t>
            </a:r>
            <a:r>
              <a:rPr lang="en-US" sz="1600" dirty="0" err="1"/>
              <a:t>doi</a:t>
            </a:r>
            <a:r>
              <a:rPr lang="en-US" sz="1600" dirty="0"/>
              <a:t>: 10.1186/s12943-019-0963-9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5925327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размер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50 - 150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нм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7" y="396375"/>
            <a:ext cx="7704856" cy="54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84"/>
            <a:ext cx="9144000" cy="50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54868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Экзосомы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в диагностике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484783"/>
            <a:ext cx="770485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1. Белки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(в качестве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эзосомальных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биомаркеров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Tetraspanins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CD9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 CD63,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CD81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CD151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Rab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proteins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(мембранные функции)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Annexins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(кальций- и фосфолипид связывающие белки)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Flotillins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(сигнальные белки)</a:t>
            </a: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Heat shock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proteins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(стресс-белки)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2. Нуклеиновые кислоты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double-stranded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DNA (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dsDNA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messenger RNAs (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mRNAs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micro RNAs (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miRNAs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transfer RNAs (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tRNAs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long noncoding RNAs (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lncRNAs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200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viral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RNAs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3. Липиды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93096"/>
            <a:ext cx="9152234" cy="2564904"/>
          </a:xfrm>
          <a:prstGeom prst="rect">
            <a:avLst/>
          </a:prstGeom>
          <a:solidFill>
            <a:srgbClr val="E7E5D7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52234" cy="41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2562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Выделение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104" y="856269"/>
            <a:ext cx="3199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Ультрацентрифугирование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889125"/>
            <a:ext cx="6950075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2562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Выделение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4417" y="847715"/>
            <a:ext cx="219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Ультрафильтрация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990725"/>
            <a:ext cx="69500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9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2562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Выделение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9626" y="847715"/>
            <a:ext cx="348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Иммуноаффинное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выделение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6" y="1372285"/>
            <a:ext cx="6952381" cy="54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2562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Выделение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0522" y="847715"/>
            <a:ext cx="3961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Осаждение с использованием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PEG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87268"/>
            <a:ext cx="63246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9169" y="25629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Выделение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9960" y="847715"/>
            <a:ext cx="4082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Сравнительное выделение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30" y="1247825"/>
            <a:ext cx="4828572" cy="475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2696" y="6027003"/>
            <a:ext cx="3539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err="1" smtClean="0"/>
              <a:t>Иммунноаффинное</a:t>
            </a:r>
            <a:r>
              <a:rPr lang="ru-RU" sz="1600" dirty="0" smtClean="0"/>
              <a:t> выделение</a:t>
            </a:r>
          </a:p>
          <a:p>
            <a:pPr marL="342900" indent="-342900">
              <a:buAutoNum type="arabicPeriod"/>
            </a:pPr>
            <a:r>
              <a:rPr lang="ru-RU" sz="1600" dirty="0" err="1" smtClean="0"/>
              <a:t>Ультрацентрифугирование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Осаждение </a:t>
            </a:r>
            <a:r>
              <a:rPr lang="en-US" sz="1600" dirty="0" smtClean="0"/>
              <a:t>PEG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092280" y="2132856"/>
            <a:ext cx="1800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Detection </a:t>
            </a:r>
            <a:r>
              <a:rPr lang="en-US" sz="1600" dirty="0" smtClean="0"/>
              <a:t>antibody</a:t>
            </a:r>
            <a:r>
              <a:rPr lang="ru-RU" sz="1600" dirty="0"/>
              <a:t>:</a:t>
            </a:r>
            <a:endParaRPr lang="en-US" sz="1600" dirty="0"/>
          </a:p>
          <a:p>
            <a:endParaRPr lang="ru-RU" sz="1600" dirty="0" smtClean="0"/>
          </a:p>
          <a:p>
            <a:r>
              <a:rPr lang="en-US" sz="1600" dirty="0" smtClean="0"/>
              <a:t>Anti-CD63 </a:t>
            </a:r>
            <a:r>
              <a:rPr lang="en-US" sz="1600" dirty="0"/>
              <a:t>mouse </a:t>
            </a:r>
            <a:r>
              <a:rPr lang="en-US" sz="1600" dirty="0" err="1"/>
              <a:t>mAb</a:t>
            </a:r>
            <a:r>
              <a:rPr lang="en-US" sz="1600" dirty="0"/>
              <a:t> (MEM-259)</a:t>
            </a:r>
          </a:p>
          <a:p>
            <a:endParaRPr lang="ru-RU" sz="1600" dirty="0" smtClean="0"/>
          </a:p>
          <a:p>
            <a:r>
              <a:rPr lang="en-US" sz="1600" dirty="0" smtClean="0"/>
              <a:t>Anti-Flotillin-2 </a:t>
            </a:r>
            <a:r>
              <a:rPr lang="en-US" sz="1600" dirty="0"/>
              <a:t>mouse </a:t>
            </a:r>
            <a:r>
              <a:rPr lang="en-US" sz="1600" dirty="0" err="1"/>
              <a:t>mAb</a:t>
            </a:r>
            <a:endParaRPr lang="en-US" sz="1600" dirty="0"/>
          </a:p>
          <a:p>
            <a:r>
              <a:rPr lang="en-US" sz="1600" dirty="0"/>
              <a:t>(29/Flotillin-2), </a:t>
            </a:r>
            <a:endParaRPr lang="ru-RU" sz="1600" dirty="0" smtClean="0"/>
          </a:p>
          <a:p>
            <a:r>
              <a:rPr lang="en-US" sz="1600" dirty="0" smtClean="0"/>
              <a:t>BD </a:t>
            </a:r>
            <a:r>
              <a:rPr lang="en-US" sz="1600" dirty="0"/>
              <a:t>Bioscience</a:t>
            </a:r>
          </a:p>
          <a:p>
            <a:endParaRPr lang="ru-RU" sz="1600" dirty="0" smtClean="0"/>
          </a:p>
          <a:p>
            <a:r>
              <a:rPr lang="en-US" sz="1600" dirty="0" smtClean="0"/>
              <a:t>Anti-Lamp-1 </a:t>
            </a:r>
            <a:r>
              <a:rPr lang="en-US" sz="1600" dirty="0"/>
              <a:t>mouse </a:t>
            </a:r>
            <a:r>
              <a:rPr lang="en-US" sz="1600" dirty="0" err="1"/>
              <a:t>mAb</a:t>
            </a:r>
            <a:endParaRPr lang="en-US" sz="1600" dirty="0"/>
          </a:p>
          <a:p>
            <a:r>
              <a:rPr lang="en-US" sz="1600" dirty="0"/>
              <a:t>(25/Lamp-1), </a:t>
            </a:r>
            <a:endParaRPr lang="ru-RU" sz="1600" dirty="0" smtClean="0"/>
          </a:p>
          <a:p>
            <a:r>
              <a:rPr lang="en-US" sz="1600" dirty="0" smtClean="0"/>
              <a:t>BD </a:t>
            </a:r>
            <a:r>
              <a:rPr lang="en-US" sz="1600" dirty="0"/>
              <a:t>Bioscience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41761" y="6550980"/>
            <a:ext cx="3312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FUJIFILM </a:t>
            </a:r>
            <a:r>
              <a:rPr lang="it-IT" sz="1400" dirty="0" err="1"/>
              <a:t>Wako</a:t>
            </a:r>
            <a:r>
              <a:rPr lang="it-IT" sz="1400" dirty="0"/>
              <a:t> Pure </a:t>
            </a:r>
            <a:r>
              <a:rPr lang="it-IT" sz="1400" dirty="0" err="1"/>
              <a:t>Chemical</a:t>
            </a:r>
            <a:r>
              <a:rPr lang="it-IT" sz="1400" dirty="0"/>
              <a:t> </a:t>
            </a:r>
            <a:r>
              <a:rPr lang="it-IT" sz="1400" dirty="0" smtClean="0"/>
              <a:t>Corporation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250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971459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Роль </a:t>
            </a:r>
          </a:p>
          <a:p>
            <a:pPr algn="ctr"/>
            <a:r>
              <a:rPr lang="ru-RU" sz="44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</a:rPr>
              <a:t>в межклеточной коммуникации </a:t>
            </a:r>
            <a:endParaRPr lang="ru-RU" sz="4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93194"/>
            <a:ext cx="5715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021288"/>
            <a:ext cx="83529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A transmission electron micrograph of a cancerous B cell that has secreted exosomes.</a:t>
            </a:r>
            <a:endParaRPr lang="ru-RU" dirty="0"/>
          </a:p>
          <a:p>
            <a:r>
              <a:rPr lang="en-US" sz="1600" b="1" dirty="0" smtClean="0"/>
              <a:t>BMC </a:t>
            </a:r>
            <a:r>
              <a:rPr lang="en-US" sz="1600" b="1" dirty="0"/>
              <a:t>Biology 2016. https://doi.org/10.1186/s12915-016-0268-z. </a:t>
            </a:r>
            <a:r>
              <a:rPr lang="ru-RU" sz="1600" b="1" dirty="0"/>
              <a:t>CC BY 4.0.</a:t>
            </a:r>
          </a:p>
        </p:txBody>
      </p:sp>
    </p:spTree>
    <p:extLst>
      <p:ext uri="{BB962C8B-B14F-4D97-AF65-F5344CB8AC3E}">
        <p14:creationId xmlns:p14="http://schemas.microsoft.com/office/powerpoint/2010/main" val="37908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5" y="0"/>
            <a:ext cx="828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" y="764704"/>
            <a:ext cx="8241204" cy="58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916832"/>
            <a:ext cx="510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</a:rPr>
              <a:t>Иммунномодуляция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768" y="3645024"/>
            <a:ext cx="684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роль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экзосом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в развитии иммунного ответа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50"/>
            <a:ext cx="9144000" cy="6715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844173"/>
            <a:ext cx="3554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NK </a:t>
            </a:r>
            <a:r>
              <a:rPr lang="ru-RU" sz="1600" dirty="0" smtClean="0"/>
              <a:t>       </a:t>
            </a:r>
            <a:r>
              <a:rPr lang="ru-RU" sz="1600" dirty="0" err="1" smtClean="0"/>
              <a:t>natural</a:t>
            </a:r>
            <a:r>
              <a:rPr lang="ru-RU" sz="1600" dirty="0" smtClean="0"/>
              <a:t> </a:t>
            </a:r>
            <a:r>
              <a:rPr lang="ru-RU" sz="1600" dirty="0" err="1"/>
              <a:t>killer</a:t>
            </a:r>
            <a:endParaRPr lang="ru-RU" sz="1600" dirty="0"/>
          </a:p>
          <a:p>
            <a:r>
              <a:rPr lang="en-US" sz="1600" dirty="0" smtClean="0"/>
              <a:t>APCs</a:t>
            </a:r>
            <a:r>
              <a:rPr lang="ru-RU" sz="1600" dirty="0" smtClean="0"/>
              <a:t>    </a:t>
            </a:r>
            <a:r>
              <a:rPr lang="en-US" sz="1600" dirty="0" smtClean="0"/>
              <a:t>antigen-presenting </a:t>
            </a:r>
            <a:r>
              <a:rPr lang="en-US" sz="1600" dirty="0"/>
              <a:t>cells; </a:t>
            </a:r>
            <a:endParaRPr lang="ru-RU" sz="1600" dirty="0"/>
          </a:p>
          <a:p>
            <a:r>
              <a:rPr lang="en-US" sz="1600" dirty="0" smtClean="0"/>
              <a:t>MDSC</a:t>
            </a:r>
            <a:r>
              <a:rPr lang="ru-RU" sz="1600" dirty="0" smtClean="0"/>
              <a:t>  </a:t>
            </a:r>
            <a:r>
              <a:rPr lang="en-US" sz="1600" dirty="0" smtClean="0"/>
              <a:t>myeloid-derived </a:t>
            </a:r>
            <a:r>
              <a:rPr lang="en-US" sz="1600" dirty="0"/>
              <a:t>suppressor cells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111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314" y="1950273"/>
            <a:ext cx="47286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Метастазирование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2684" y="3645024"/>
            <a:ext cx="576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роль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экзосом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в развитии метастазов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4664"/>
            <a:ext cx="801517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6" y="989439"/>
            <a:ext cx="8803387" cy="4999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97" y="6309320"/>
            <a:ext cx="2818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Aluda</a:t>
            </a:r>
            <a:r>
              <a:rPr lang="en-US" b="1" dirty="0"/>
              <a:t> Pharmaceuticals, Inc.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404664"/>
            <a:ext cx="613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Exosome Release Inhibitors (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ExoRI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086" y="1950273"/>
            <a:ext cx="4288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Перенос вирусов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322" y="3645024"/>
            <a:ext cx="5326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роль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экзосом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в переносе вирусов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721004" cy="5475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552" y="5779714"/>
            <a:ext cx="650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Proposed mechanisms of exosome secretion and HIV-1 interaction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0780" y="6149045"/>
            <a:ext cx="829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Brennetta</a:t>
            </a:r>
            <a:r>
              <a:rPr lang="en-US" sz="1600" dirty="0"/>
              <a:t> J. </a:t>
            </a:r>
            <a:r>
              <a:rPr lang="en-US" sz="1600" dirty="0" smtClean="0"/>
              <a:t>Crenshaw</a:t>
            </a:r>
            <a:r>
              <a:rPr lang="ru-RU" sz="1600" dirty="0" smtClean="0"/>
              <a:t> </a:t>
            </a:r>
            <a:r>
              <a:rPr lang="en-US" sz="1600" dirty="0" smtClean="0"/>
              <a:t>et. , </a:t>
            </a:r>
            <a:r>
              <a:rPr lang="en-US" sz="1600" i="1" dirty="0" smtClean="0"/>
              <a:t>The </a:t>
            </a:r>
            <a:r>
              <a:rPr lang="en-US" sz="1600" dirty="0" smtClean="0"/>
              <a:t>Exosome </a:t>
            </a:r>
            <a:r>
              <a:rPr lang="en-US" sz="1600" dirty="0"/>
              <a:t>Biogenesis and Biological Function in Response to Viral</a:t>
            </a:r>
          </a:p>
          <a:p>
            <a:r>
              <a:rPr lang="en-US" sz="1600" dirty="0" smtClean="0"/>
              <a:t>Infections, </a:t>
            </a:r>
            <a:r>
              <a:rPr lang="en-US" sz="1600" i="1" dirty="0" smtClean="0"/>
              <a:t>Open </a:t>
            </a:r>
            <a:r>
              <a:rPr lang="en-US" sz="1600" i="1" dirty="0"/>
              <a:t>Virology Journal, 2018, Volume 12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896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6510" y="5633534"/>
            <a:ext cx="564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Exosome-mediated </a:t>
            </a:r>
            <a:r>
              <a:rPr lang="en-US" b="1" i="1" dirty="0"/>
              <a:t>in vivo </a:t>
            </a:r>
            <a:r>
              <a:rPr lang="en-US" b="1" dirty="0"/>
              <a:t>enhancement of </a:t>
            </a:r>
            <a:r>
              <a:rPr lang="en-US" b="1" dirty="0" smtClean="0"/>
              <a:t>Ad5 </a:t>
            </a:r>
            <a:r>
              <a:rPr lang="en-US" b="1" dirty="0"/>
              <a:t>infection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0780" y="6149045"/>
            <a:ext cx="8290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Brennetta</a:t>
            </a:r>
            <a:r>
              <a:rPr lang="en-US" sz="1600" dirty="0"/>
              <a:t> J. </a:t>
            </a:r>
            <a:r>
              <a:rPr lang="en-US" sz="1600" dirty="0" smtClean="0"/>
              <a:t>Crenshaw</a:t>
            </a:r>
            <a:r>
              <a:rPr lang="ru-RU" sz="1600" dirty="0" smtClean="0"/>
              <a:t> </a:t>
            </a:r>
            <a:r>
              <a:rPr lang="en-US" sz="1600" dirty="0" smtClean="0"/>
              <a:t>et al., </a:t>
            </a:r>
            <a:r>
              <a:rPr lang="en-US" sz="1600" i="1" dirty="0" smtClean="0"/>
              <a:t>The </a:t>
            </a:r>
            <a:r>
              <a:rPr lang="en-US" sz="1600" dirty="0" smtClean="0"/>
              <a:t>Exosome </a:t>
            </a:r>
            <a:r>
              <a:rPr lang="en-US" sz="1600" dirty="0"/>
              <a:t>Biogenesis and Biological Function in Response to Viral</a:t>
            </a:r>
          </a:p>
          <a:p>
            <a:r>
              <a:rPr lang="en-US" sz="1600" dirty="0" smtClean="0"/>
              <a:t>Infections, </a:t>
            </a:r>
            <a:r>
              <a:rPr lang="en-US" sz="1600" i="1" dirty="0" smtClean="0"/>
              <a:t>Open </a:t>
            </a:r>
            <a:r>
              <a:rPr lang="en-US" sz="1600" i="1" dirty="0"/>
              <a:t>Virology Journal, 2018, Volume 12</a:t>
            </a:r>
            <a:endParaRPr lang="ru-RU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89" y="483335"/>
            <a:ext cx="6773221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1402"/>
            <a:ext cx="6192688" cy="6061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242447"/>
            <a:ext cx="7992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</a:t>
            </a:r>
            <a:r>
              <a:rPr lang="en-US" dirty="0" smtClean="0"/>
              <a:t>photo </a:t>
            </a:r>
            <a:r>
              <a:rPr lang="en-US" dirty="0"/>
              <a:t>was printed from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www.aludapharm.com/pipeline/exori.html</a:t>
            </a:r>
            <a:endParaRPr lang="en-US" dirty="0" smtClean="0"/>
          </a:p>
          <a:p>
            <a:r>
              <a:rPr lang="en-US" sz="1600" b="1" dirty="0" err="1"/>
              <a:t>Aluda</a:t>
            </a:r>
            <a:r>
              <a:rPr lang="en-US" sz="1600" b="1" dirty="0"/>
              <a:t> Pharmaceuticals, Inc.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277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0888" y="1950272"/>
            <a:ext cx="2364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Доставка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7487" y="3645024"/>
            <a:ext cx="44916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экзосом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для направленной доставки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78"/>
            <a:ext cx="7560838" cy="512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011341"/>
            <a:ext cx="874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Нагрузка </a:t>
            </a:r>
            <a:r>
              <a:rPr lang="ru-RU" sz="1600" b="1" dirty="0" err="1" smtClean="0"/>
              <a:t>экзосом</a:t>
            </a:r>
            <a:r>
              <a:rPr lang="ru-RU" sz="1600" b="1" dirty="0" smtClean="0"/>
              <a:t> терапевтическим материалом (НК, белки, терапевтические компоненты).</a:t>
            </a:r>
          </a:p>
          <a:p>
            <a:r>
              <a:rPr lang="ru-RU" sz="1600" dirty="0" smtClean="0"/>
              <a:t>(</a:t>
            </a:r>
            <a:r>
              <a:rPr lang="en-US" sz="1600" b="1" dirty="0" smtClean="0"/>
              <a:t>a</a:t>
            </a:r>
            <a:r>
              <a:rPr lang="ru-RU" sz="1600" dirty="0" smtClean="0"/>
              <a:t>)</a:t>
            </a:r>
            <a:r>
              <a:rPr lang="en-US" sz="1600" dirty="0" smtClean="0"/>
              <a:t> </a:t>
            </a:r>
            <a:r>
              <a:rPr lang="ru-RU" sz="1600" dirty="0" smtClean="0"/>
              <a:t>эндогенный метод (сбор </a:t>
            </a:r>
            <a:r>
              <a:rPr lang="ru-RU" sz="1600" dirty="0" err="1" smtClean="0"/>
              <a:t>экзосом</a:t>
            </a:r>
            <a:r>
              <a:rPr lang="ru-RU" sz="1600" dirty="0" smtClean="0"/>
              <a:t>, производимых клетками, которые </a:t>
            </a:r>
            <a:r>
              <a:rPr lang="ru-RU" sz="1600" dirty="0" err="1" smtClean="0"/>
              <a:t>экспрессируют</a:t>
            </a:r>
            <a:r>
              <a:rPr lang="ru-RU" sz="1600" dirty="0" smtClean="0"/>
              <a:t> нужный продукт),</a:t>
            </a:r>
          </a:p>
          <a:p>
            <a:r>
              <a:rPr lang="en-US" sz="1600" dirty="0" smtClean="0"/>
              <a:t>(</a:t>
            </a:r>
            <a:r>
              <a:rPr lang="en-US" sz="1600" b="1" dirty="0"/>
              <a:t>b</a:t>
            </a:r>
            <a:r>
              <a:rPr lang="en-US" sz="1600" dirty="0"/>
              <a:t>) </a:t>
            </a:r>
            <a:r>
              <a:rPr lang="ru-RU" sz="1600" dirty="0" smtClean="0"/>
              <a:t>экзогенный метод (</a:t>
            </a:r>
            <a:r>
              <a:rPr lang="ru-RU" sz="1600" dirty="0" err="1" smtClean="0"/>
              <a:t>экзосомы</a:t>
            </a:r>
            <a:r>
              <a:rPr lang="ru-RU" sz="1600" dirty="0" smtClean="0"/>
              <a:t>, собранные от оптимальной для направленной доставки линии клеток</a:t>
            </a:r>
            <a:r>
              <a:rPr lang="en-US" sz="1600" dirty="0" smtClean="0"/>
              <a:t> </a:t>
            </a:r>
            <a:r>
              <a:rPr lang="ru-RU" sz="1600" dirty="0" smtClean="0"/>
              <a:t>обрабатывают – инкубацией или </a:t>
            </a:r>
            <a:r>
              <a:rPr lang="ru-RU" sz="1600" dirty="0" err="1" smtClean="0"/>
              <a:t>электропорацией</a:t>
            </a:r>
            <a:r>
              <a:rPr lang="ru-RU" sz="1600" dirty="0" smtClean="0"/>
              <a:t> – целевой молекулой),</a:t>
            </a:r>
          </a:p>
          <a:p>
            <a:r>
              <a:rPr lang="en-US" sz="1600" dirty="0" smtClean="0"/>
              <a:t>(</a:t>
            </a:r>
            <a:r>
              <a:rPr lang="en-US" sz="1600" b="1" dirty="0"/>
              <a:t>c</a:t>
            </a:r>
            <a:r>
              <a:rPr lang="en-US" sz="1600" dirty="0"/>
              <a:t>) </a:t>
            </a:r>
            <a:r>
              <a:rPr lang="ru-RU" sz="1600" dirty="0" err="1" smtClean="0"/>
              <a:t>комбинированый</a:t>
            </a:r>
            <a:r>
              <a:rPr lang="ru-RU" sz="1600" dirty="0" smtClean="0"/>
              <a:t> метод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899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8" y="1196752"/>
            <a:ext cx="8816996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487" y="1950272"/>
            <a:ext cx="5003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</a:rPr>
              <a:t>Регенерация тканей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0695" y="3645024"/>
            <a:ext cx="4245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экзосом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 регенеративной терапии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511" y="188640"/>
            <a:ext cx="6145016" cy="3709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Показано, что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</a:rPr>
              <a:t>экзосомы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полученные из стволовых клеток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обладают таким же потенциалом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терапевтического воздействия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как и сами стволовые клетки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272904" y="4077072"/>
            <a:ext cx="2354229" cy="720080"/>
          </a:xfrm>
          <a:prstGeom prst="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08518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</a:rPr>
              <a:t>Безклеточная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терапия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863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3" y="1196752"/>
            <a:ext cx="8667193" cy="493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417" y="188640"/>
            <a:ext cx="7701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Клиническое применение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полученных из стволовых клеток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5"/>
            <a:ext cx="8061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Пример терапевтического применения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полученных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из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мезенхимальных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стромальных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клеток (МСК)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9" y="1177542"/>
            <a:ext cx="7295468" cy="54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7050" y="332655"/>
            <a:ext cx="6734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Пример терапевтического применения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регенеративной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медицине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костей</a:t>
            </a:r>
          </a:p>
          <a:p>
            <a:pPr algn="ctr"/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00150"/>
            <a:ext cx="88646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476672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Основные терапевтические эффекты: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способствование пролиферации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способствование дифференциации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ингибирование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апоптоза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ангиогенез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проростание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сосудов)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иммумомодуляция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996952"/>
            <a:ext cx="2524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933056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Области применения:</a:t>
            </a:r>
          </a:p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аутоиммунные заболевания (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ревматоидный артрит, рассеянный склероз и др.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нейродегенеративные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заболевания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кардиоваскулярные заболевания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заболевания печени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остеопороз</a:t>
            </a:r>
          </a:p>
        </p:txBody>
      </p:sp>
    </p:spTree>
    <p:extLst>
      <p:ext uri="{BB962C8B-B14F-4D97-AF65-F5344CB8AC3E}">
        <p14:creationId xmlns:p14="http://schemas.microsoft.com/office/powerpoint/2010/main" val="10273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38799"/>
            <a:ext cx="8568952" cy="46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663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Exosome Diagnostic and Therapeutic Market Forecast to 2022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6" y="485963"/>
            <a:ext cx="8751612" cy="553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6396" y="616530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www.alliedmarketresearch.com/exosome-diagnostic-and-therapeutic-market</a:t>
            </a:r>
            <a:endParaRPr lang="en-US" sz="1600" dirty="0" smtClean="0"/>
          </a:p>
          <a:p>
            <a:r>
              <a:rPr lang="en-US" sz="1600" b="1" dirty="0"/>
              <a:t>Allied Market </a:t>
            </a:r>
            <a:r>
              <a:rPr lang="en-US" sz="1600" b="1" dirty="0" smtClean="0"/>
              <a:t>Research Inc.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41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663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Exosome Diagnostic and Therapeutic Market Forecast to 2022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7" y="485964"/>
            <a:ext cx="8631679" cy="5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6396" y="616530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www.alliedmarketresearch.com/exosome-diagnostic-and-therapeutic-market</a:t>
            </a:r>
            <a:endParaRPr lang="en-US" sz="1600" dirty="0" smtClean="0"/>
          </a:p>
          <a:p>
            <a:r>
              <a:rPr lang="en-US" sz="1600" b="1" dirty="0"/>
              <a:t>Allied Market </a:t>
            </a:r>
            <a:r>
              <a:rPr lang="en-US" sz="1600" b="1" dirty="0" smtClean="0"/>
              <a:t>Research Inc.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962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007" y="6496299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Cells</a:t>
            </a:r>
            <a:r>
              <a:rPr lang="en-US" sz="1600" dirty="0"/>
              <a:t> </a:t>
            </a:r>
            <a:r>
              <a:rPr lang="en-US" sz="1600" b="1" dirty="0"/>
              <a:t>2019</a:t>
            </a:r>
            <a:r>
              <a:rPr lang="en-US" sz="1600" dirty="0"/>
              <a:t>, </a:t>
            </a:r>
            <a:r>
              <a:rPr lang="en-US" sz="1600" i="1" dirty="0"/>
              <a:t>8</a:t>
            </a:r>
            <a:r>
              <a:rPr lang="en-US" sz="1600" dirty="0"/>
              <a:t>(4), 307; </a:t>
            </a:r>
            <a:r>
              <a:rPr lang="en-US" sz="1600" dirty="0">
                <a:hlinkClick r:id="rId2"/>
              </a:rPr>
              <a:t>https://doi.org/10.3390/cells8040307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404792" cy="65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007" y="6496299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Cells</a:t>
            </a:r>
            <a:r>
              <a:rPr lang="en-US" sz="1600" dirty="0"/>
              <a:t> </a:t>
            </a:r>
            <a:r>
              <a:rPr lang="en-US" sz="1600" b="1" dirty="0"/>
              <a:t>2019</a:t>
            </a:r>
            <a:r>
              <a:rPr lang="en-US" sz="1600" dirty="0"/>
              <a:t>, </a:t>
            </a:r>
            <a:r>
              <a:rPr lang="en-US" sz="1600" i="1" dirty="0"/>
              <a:t>8</a:t>
            </a:r>
            <a:r>
              <a:rPr lang="en-US" sz="1600" dirty="0"/>
              <a:t>(4), 307; </a:t>
            </a:r>
            <a:r>
              <a:rPr lang="en-US" sz="1600" dirty="0">
                <a:hlinkClick r:id="rId2"/>
              </a:rPr>
              <a:t>https://doi.org/10.3390/cells8040307</a:t>
            </a:r>
            <a:endParaRPr lang="ru-RU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120"/>
            <a:ext cx="9010381" cy="252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007" y="6496299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Cells</a:t>
            </a:r>
            <a:r>
              <a:rPr lang="en-US" sz="1600" dirty="0"/>
              <a:t> </a:t>
            </a:r>
            <a:r>
              <a:rPr lang="en-US" sz="1600" b="1" dirty="0"/>
              <a:t>2019</a:t>
            </a:r>
            <a:r>
              <a:rPr lang="en-US" sz="1600" dirty="0"/>
              <a:t>, </a:t>
            </a:r>
            <a:r>
              <a:rPr lang="en-US" sz="1600" i="1" dirty="0"/>
              <a:t>8</a:t>
            </a:r>
            <a:r>
              <a:rPr lang="en-US" sz="1600" dirty="0"/>
              <a:t>(4), 307; </a:t>
            </a:r>
            <a:r>
              <a:rPr lang="en-US" sz="1600" dirty="0">
                <a:hlinkClick r:id="rId2"/>
              </a:rPr>
              <a:t>https://doi.org/10.3390/cells8040307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9" y="202323"/>
            <a:ext cx="8937244" cy="63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764704"/>
            <a:ext cx="78488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Какое количество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производит клетка в единицу времени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культививируемых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клеток)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Количество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производимые клеткой, определяется несколькими факторами: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1. тип клетки,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2. плотность клеток,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3. условия культивирования (факторы роста и т. д.),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4. время сбора,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5. однородность 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по размеру. </a:t>
            </a:r>
          </a:p>
          <a:p>
            <a:endParaRPr lang="ru-RU" sz="2000" dirty="0"/>
          </a:p>
          <a:p>
            <a:endParaRPr lang="ru-RU" dirty="0" smtClean="0"/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Таким образом,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нельзя определить точное количество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на клетку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Количество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может составлять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&lt;1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экзосомы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клетка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час    до  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 &gt;1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0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экзосом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клетка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час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529</Words>
  <Application>Microsoft Office PowerPoint</Application>
  <PresentationFormat>On-screen Show (4:3)</PresentationFormat>
  <Paragraphs>132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Экзосомы:  интересный объект с большими возможностями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Sileks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Экзосомы:  интересный объект с большими возможностями</dc:title>
  <dc:creator>Alexey Zhigulin</dc:creator>
  <cp:lastModifiedBy>Alexey Zhigulin</cp:lastModifiedBy>
  <cp:revision>58</cp:revision>
  <dcterms:created xsi:type="dcterms:W3CDTF">2019-10-28T08:19:00Z</dcterms:created>
  <dcterms:modified xsi:type="dcterms:W3CDTF">2019-11-05T13:24:20Z</dcterms:modified>
</cp:coreProperties>
</file>