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9" r:id="rId13"/>
    <p:sldId id="267" r:id="rId14"/>
    <p:sldId id="268"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5E6F"/>
    <a:srgbClr val="046664"/>
    <a:srgbClr val="0080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368" autoAdjust="0"/>
  </p:normalViewPr>
  <p:slideViewPr>
    <p:cSldViewPr>
      <p:cViewPr>
        <p:scale>
          <a:sx n="90" d="100"/>
          <a:sy n="90" d="100"/>
        </p:scale>
        <p:origin x="-81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BAB124-49D4-4D73-A6D0-A1EA5F8140D1}" type="datetimeFigureOut">
              <a:rPr lang="ru-RU" smtClean="0"/>
              <a:t>17.06.2019</a:t>
            </a:fld>
            <a:endParaRPr lang="ru-R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19AEF4-A74F-441F-B313-D97D60B50BA8}" type="slidenum">
              <a:rPr lang="ru-RU" smtClean="0"/>
              <a:t>‹#›</a:t>
            </a:fld>
            <a:endParaRPr lang="ru-RU"/>
          </a:p>
        </p:txBody>
      </p:sp>
    </p:spTree>
    <p:extLst>
      <p:ext uri="{BB962C8B-B14F-4D97-AF65-F5344CB8AC3E}">
        <p14:creationId xmlns:p14="http://schemas.microsoft.com/office/powerpoint/2010/main" val="159504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ru-R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ru-RU"/>
          </a:p>
        </p:txBody>
      </p:sp>
      <p:sp>
        <p:nvSpPr>
          <p:cNvPr id="4" name="Date Placeholder 3"/>
          <p:cNvSpPr>
            <a:spLocks noGrp="1"/>
          </p:cNvSpPr>
          <p:nvPr>
            <p:ph type="dt" sz="half" idx="10"/>
          </p:nvPr>
        </p:nvSpPr>
        <p:spPr/>
        <p:txBody>
          <a:bodyPr/>
          <a:lstStyle/>
          <a:p>
            <a:fld id="{F03AE091-444B-4806-BC37-9D8818FD07E5}" type="datetimeFigureOut">
              <a:rPr lang="ru-RU" smtClean="0"/>
              <a:t>17.06.2019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FD7BC0C-F8ED-4E2D-84D0-D70CB711F68F}" type="slidenum">
              <a:rPr lang="ru-RU" smtClean="0"/>
              <a:t>‹#›</a:t>
            </a:fld>
            <a:endParaRPr lang="ru-RU"/>
          </a:p>
        </p:txBody>
      </p:sp>
    </p:spTree>
    <p:extLst>
      <p:ext uri="{BB962C8B-B14F-4D97-AF65-F5344CB8AC3E}">
        <p14:creationId xmlns:p14="http://schemas.microsoft.com/office/powerpoint/2010/main" val="2713404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F03AE091-444B-4806-BC37-9D8818FD07E5}" type="datetimeFigureOut">
              <a:rPr lang="ru-RU" smtClean="0"/>
              <a:t>17.06.2019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FD7BC0C-F8ED-4E2D-84D0-D70CB711F68F}" type="slidenum">
              <a:rPr lang="ru-RU" smtClean="0"/>
              <a:t>‹#›</a:t>
            </a:fld>
            <a:endParaRPr lang="ru-RU"/>
          </a:p>
        </p:txBody>
      </p:sp>
    </p:spTree>
    <p:extLst>
      <p:ext uri="{BB962C8B-B14F-4D97-AF65-F5344CB8AC3E}">
        <p14:creationId xmlns:p14="http://schemas.microsoft.com/office/powerpoint/2010/main" val="2134447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ru-R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F03AE091-444B-4806-BC37-9D8818FD07E5}" type="datetimeFigureOut">
              <a:rPr lang="ru-RU" smtClean="0"/>
              <a:t>17.06.2019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FD7BC0C-F8ED-4E2D-84D0-D70CB711F68F}" type="slidenum">
              <a:rPr lang="ru-RU" smtClean="0"/>
              <a:t>‹#›</a:t>
            </a:fld>
            <a:endParaRPr lang="ru-RU"/>
          </a:p>
        </p:txBody>
      </p:sp>
    </p:spTree>
    <p:extLst>
      <p:ext uri="{BB962C8B-B14F-4D97-AF65-F5344CB8AC3E}">
        <p14:creationId xmlns:p14="http://schemas.microsoft.com/office/powerpoint/2010/main" val="1866653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F03AE091-444B-4806-BC37-9D8818FD07E5}" type="datetimeFigureOut">
              <a:rPr lang="ru-RU" smtClean="0"/>
              <a:t>17.06.2019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FD7BC0C-F8ED-4E2D-84D0-D70CB711F68F}" type="slidenum">
              <a:rPr lang="ru-RU" smtClean="0"/>
              <a:t>‹#›</a:t>
            </a:fld>
            <a:endParaRPr lang="ru-RU"/>
          </a:p>
        </p:txBody>
      </p:sp>
    </p:spTree>
    <p:extLst>
      <p:ext uri="{BB962C8B-B14F-4D97-AF65-F5344CB8AC3E}">
        <p14:creationId xmlns:p14="http://schemas.microsoft.com/office/powerpoint/2010/main" val="1841891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3AE091-444B-4806-BC37-9D8818FD07E5}" type="datetimeFigureOut">
              <a:rPr lang="ru-RU" smtClean="0"/>
              <a:t>17.06.2019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FD7BC0C-F8ED-4E2D-84D0-D70CB711F68F}" type="slidenum">
              <a:rPr lang="ru-RU" smtClean="0"/>
              <a:t>‹#›</a:t>
            </a:fld>
            <a:endParaRPr lang="ru-RU"/>
          </a:p>
        </p:txBody>
      </p:sp>
    </p:spTree>
    <p:extLst>
      <p:ext uri="{BB962C8B-B14F-4D97-AF65-F5344CB8AC3E}">
        <p14:creationId xmlns:p14="http://schemas.microsoft.com/office/powerpoint/2010/main" val="1605445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Date Placeholder 4"/>
          <p:cNvSpPr>
            <a:spLocks noGrp="1"/>
          </p:cNvSpPr>
          <p:nvPr>
            <p:ph type="dt" sz="half" idx="10"/>
          </p:nvPr>
        </p:nvSpPr>
        <p:spPr/>
        <p:txBody>
          <a:bodyPr/>
          <a:lstStyle/>
          <a:p>
            <a:fld id="{F03AE091-444B-4806-BC37-9D8818FD07E5}" type="datetimeFigureOut">
              <a:rPr lang="ru-RU" smtClean="0"/>
              <a:t>17.06.2019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FD7BC0C-F8ED-4E2D-84D0-D70CB711F68F}" type="slidenum">
              <a:rPr lang="ru-RU" smtClean="0"/>
              <a:t>‹#›</a:t>
            </a:fld>
            <a:endParaRPr lang="ru-RU"/>
          </a:p>
        </p:txBody>
      </p:sp>
    </p:spTree>
    <p:extLst>
      <p:ext uri="{BB962C8B-B14F-4D97-AF65-F5344CB8AC3E}">
        <p14:creationId xmlns:p14="http://schemas.microsoft.com/office/powerpoint/2010/main" val="4049218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Date Placeholder 6"/>
          <p:cNvSpPr>
            <a:spLocks noGrp="1"/>
          </p:cNvSpPr>
          <p:nvPr>
            <p:ph type="dt" sz="half" idx="10"/>
          </p:nvPr>
        </p:nvSpPr>
        <p:spPr/>
        <p:txBody>
          <a:bodyPr/>
          <a:lstStyle/>
          <a:p>
            <a:fld id="{F03AE091-444B-4806-BC37-9D8818FD07E5}" type="datetimeFigureOut">
              <a:rPr lang="ru-RU" smtClean="0"/>
              <a:t>17.06.2019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FD7BC0C-F8ED-4E2D-84D0-D70CB711F68F}" type="slidenum">
              <a:rPr lang="ru-RU" smtClean="0"/>
              <a:t>‹#›</a:t>
            </a:fld>
            <a:endParaRPr lang="ru-RU"/>
          </a:p>
        </p:txBody>
      </p:sp>
    </p:spTree>
    <p:extLst>
      <p:ext uri="{BB962C8B-B14F-4D97-AF65-F5344CB8AC3E}">
        <p14:creationId xmlns:p14="http://schemas.microsoft.com/office/powerpoint/2010/main" val="3055113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Date Placeholder 2"/>
          <p:cNvSpPr>
            <a:spLocks noGrp="1"/>
          </p:cNvSpPr>
          <p:nvPr>
            <p:ph type="dt" sz="half" idx="10"/>
          </p:nvPr>
        </p:nvSpPr>
        <p:spPr/>
        <p:txBody>
          <a:bodyPr/>
          <a:lstStyle/>
          <a:p>
            <a:fld id="{F03AE091-444B-4806-BC37-9D8818FD07E5}" type="datetimeFigureOut">
              <a:rPr lang="ru-RU" smtClean="0"/>
              <a:t>17.06.2019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FD7BC0C-F8ED-4E2D-84D0-D70CB711F68F}" type="slidenum">
              <a:rPr lang="ru-RU" smtClean="0"/>
              <a:t>‹#›</a:t>
            </a:fld>
            <a:endParaRPr lang="ru-RU"/>
          </a:p>
        </p:txBody>
      </p:sp>
    </p:spTree>
    <p:extLst>
      <p:ext uri="{BB962C8B-B14F-4D97-AF65-F5344CB8AC3E}">
        <p14:creationId xmlns:p14="http://schemas.microsoft.com/office/powerpoint/2010/main" val="2087780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3AE091-444B-4806-BC37-9D8818FD07E5}" type="datetimeFigureOut">
              <a:rPr lang="ru-RU" smtClean="0"/>
              <a:t>17.06.2019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FD7BC0C-F8ED-4E2D-84D0-D70CB711F68F}" type="slidenum">
              <a:rPr lang="ru-RU" smtClean="0"/>
              <a:t>‹#›</a:t>
            </a:fld>
            <a:endParaRPr lang="ru-RU"/>
          </a:p>
        </p:txBody>
      </p:sp>
    </p:spTree>
    <p:extLst>
      <p:ext uri="{BB962C8B-B14F-4D97-AF65-F5344CB8AC3E}">
        <p14:creationId xmlns:p14="http://schemas.microsoft.com/office/powerpoint/2010/main" val="3623944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3AE091-444B-4806-BC37-9D8818FD07E5}" type="datetimeFigureOut">
              <a:rPr lang="ru-RU" smtClean="0"/>
              <a:t>17.06.2019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FD7BC0C-F8ED-4E2D-84D0-D70CB711F68F}" type="slidenum">
              <a:rPr lang="ru-RU" smtClean="0"/>
              <a:t>‹#›</a:t>
            </a:fld>
            <a:endParaRPr lang="ru-RU"/>
          </a:p>
        </p:txBody>
      </p:sp>
    </p:spTree>
    <p:extLst>
      <p:ext uri="{BB962C8B-B14F-4D97-AF65-F5344CB8AC3E}">
        <p14:creationId xmlns:p14="http://schemas.microsoft.com/office/powerpoint/2010/main" val="2152700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3AE091-444B-4806-BC37-9D8818FD07E5}" type="datetimeFigureOut">
              <a:rPr lang="ru-RU" smtClean="0"/>
              <a:t>17.06.2019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FD7BC0C-F8ED-4E2D-84D0-D70CB711F68F}" type="slidenum">
              <a:rPr lang="ru-RU" smtClean="0"/>
              <a:t>‹#›</a:t>
            </a:fld>
            <a:endParaRPr lang="ru-RU"/>
          </a:p>
        </p:txBody>
      </p:sp>
    </p:spTree>
    <p:extLst>
      <p:ext uri="{BB962C8B-B14F-4D97-AF65-F5344CB8AC3E}">
        <p14:creationId xmlns:p14="http://schemas.microsoft.com/office/powerpoint/2010/main" val="3244594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ru-R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3AE091-444B-4806-BC37-9D8818FD07E5}" type="datetimeFigureOut">
              <a:rPr lang="ru-RU" smtClean="0"/>
              <a:t>17.06.2019</a:t>
            </a:fld>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D7BC0C-F8ED-4E2D-84D0-D70CB711F68F}" type="slidenum">
              <a:rPr lang="ru-RU" smtClean="0"/>
              <a:t>‹#›</a:t>
            </a:fld>
            <a:endParaRPr lang="ru-RU"/>
          </a:p>
        </p:txBody>
      </p:sp>
    </p:spTree>
    <p:extLst>
      <p:ext uri="{BB962C8B-B14F-4D97-AF65-F5344CB8AC3E}">
        <p14:creationId xmlns:p14="http://schemas.microsoft.com/office/powerpoint/2010/main" val="32877059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ru.wikipedia.org/wiki/Adenoviridae" TargetMode="External"/><Relationship Id="rId3" Type="http://schemas.openxmlformats.org/officeDocument/2006/relationships/image" Target="../media/image5.jpg"/><Relationship Id="rId7" Type="http://schemas.openxmlformats.org/officeDocument/2006/relationships/hyperlink" Target="https://ru.wikipedia.org/wiki/%D0%9F%D0%B5%D1%87%D0%B5%D0%BD%D1%8C" TargetMode="External"/><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hyperlink" Target="https://ru.wikipedia.org/wiki/%D0%9D%D0%B0%D1%81%D0%BB%D0%B5%D0%B4%D1%81%D1%82%D0%B2%D0%B5%D0%BD%D0%BD%D1%8B%D0%B5_%D0%B7%D0%B0%D0%B1%D0%BE%D0%BB%D0%B5%D0%B2%D0%B0%D0%BD%D0%B8%D1%8F" TargetMode="External"/><Relationship Id="rId5" Type="http://schemas.openxmlformats.org/officeDocument/2006/relationships/hyperlink" Target="https://ru.wikipedia.org/wiki/%D0%93%D0%B5%D0%BD%D0%BD%D0%B0%D1%8F_%D1%82%D0%B5%D1%80%D0%B0%D0%BF%D0%B8%D1%8F" TargetMode="External"/><Relationship Id="rId4" Type="http://schemas.openxmlformats.org/officeDocument/2006/relationships/hyperlink" Target="https://ru.wikipedia.org/wiki/%D0%90%D0%BD%D0%B3%D0%BB%D0%B8%D0%B9%D1%81%D0%BA%D0%B8%D0%B9_%D1%8F%D0%B7%D1%8B%D0%BA" TargetMode="External"/><Relationship Id="rId9"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268760"/>
            <a:ext cx="7772400" cy="1470025"/>
          </a:xfrm>
          <a:noFill/>
        </p:spPr>
        <p:txBody>
          <a:bodyPr>
            <a:noAutofit/>
          </a:bodyPr>
          <a:lstStyle/>
          <a:p>
            <a:r>
              <a:rPr lang="ru-RU" sz="6000" dirty="0" smtClean="0">
                <a:solidFill>
                  <a:schemeClr val="bg2">
                    <a:lumMod val="50000"/>
                  </a:schemeClr>
                </a:solidFill>
              </a:rPr>
              <a:t>Генная терапия:</a:t>
            </a:r>
            <a:br>
              <a:rPr lang="ru-RU" sz="6000" dirty="0" smtClean="0">
                <a:solidFill>
                  <a:schemeClr val="bg2">
                    <a:lumMod val="50000"/>
                  </a:schemeClr>
                </a:solidFill>
              </a:rPr>
            </a:br>
            <a:r>
              <a:rPr lang="ru-RU" sz="6000" dirty="0" smtClean="0">
                <a:solidFill>
                  <a:schemeClr val="bg2">
                    <a:lumMod val="50000"/>
                  </a:schemeClr>
                </a:solidFill>
              </a:rPr>
              <a:t>в шаге от цели</a:t>
            </a:r>
            <a:endParaRPr lang="ru-RU" sz="6000" dirty="0">
              <a:solidFill>
                <a:schemeClr val="bg2">
                  <a:lumMod val="50000"/>
                </a:schemeClr>
              </a:solidFill>
            </a:endParaRPr>
          </a:p>
        </p:txBody>
      </p:sp>
      <p:sp>
        <p:nvSpPr>
          <p:cNvPr id="3" name="Subtitle 2"/>
          <p:cNvSpPr>
            <a:spLocks noGrp="1"/>
          </p:cNvSpPr>
          <p:nvPr>
            <p:ph type="subTitle" idx="1"/>
          </p:nvPr>
        </p:nvSpPr>
        <p:spPr>
          <a:xfrm>
            <a:off x="1371600" y="3886200"/>
            <a:ext cx="6400800" cy="694928"/>
          </a:xfrm>
        </p:spPr>
        <p:txBody>
          <a:bodyPr/>
          <a:lstStyle/>
          <a:p>
            <a:r>
              <a:rPr lang="ru-RU" dirty="0" smtClean="0">
                <a:solidFill>
                  <a:schemeClr val="tx1">
                    <a:lumMod val="65000"/>
                    <a:lumOff val="35000"/>
                  </a:schemeClr>
                </a:solidFill>
              </a:rPr>
              <a:t>Алексей </a:t>
            </a:r>
            <a:r>
              <a:rPr lang="ru-RU" dirty="0" err="1" smtClean="0">
                <a:solidFill>
                  <a:schemeClr val="tx1">
                    <a:lumMod val="65000"/>
                    <a:lumOff val="35000"/>
                  </a:schemeClr>
                </a:solidFill>
              </a:rPr>
              <a:t>Жигулин</a:t>
            </a:r>
            <a:endParaRPr lang="ru-RU" dirty="0">
              <a:solidFill>
                <a:schemeClr val="tx1">
                  <a:lumMod val="65000"/>
                  <a:lumOff val="35000"/>
                </a:schemeClr>
              </a:solidFill>
            </a:endParaRPr>
          </a:p>
        </p:txBody>
      </p:sp>
    </p:spTree>
    <p:extLst>
      <p:ext uri="{BB962C8B-B14F-4D97-AF65-F5344CB8AC3E}">
        <p14:creationId xmlns:p14="http://schemas.microsoft.com/office/powerpoint/2010/main" val="9318614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800" y="332656"/>
            <a:ext cx="2800350" cy="44767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810825"/>
            <a:ext cx="6762750" cy="1228725"/>
          </a:xfrm>
          <a:prstGeom prst="rect">
            <a:avLst/>
          </a:prstGeom>
        </p:spPr>
      </p:pic>
      <p:sp>
        <p:nvSpPr>
          <p:cNvPr id="5" name="TextBox 4"/>
          <p:cNvSpPr txBox="1"/>
          <p:nvPr/>
        </p:nvSpPr>
        <p:spPr>
          <a:xfrm>
            <a:off x="3635896" y="2039550"/>
            <a:ext cx="5184576" cy="3693319"/>
          </a:xfrm>
          <a:prstGeom prst="rect">
            <a:avLst/>
          </a:prstGeom>
          <a:noFill/>
        </p:spPr>
        <p:txBody>
          <a:bodyPr wrap="square" rtlCol="0">
            <a:spAutoFit/>
          </a:bodyPr>
          <a:lstStyle/>
          <a:p>
            <a:r>
              <a:rPr lang="ru-RU" b="1" dirty="0"/>
              <a:t>Джесси </a:t>
            </a:r>
            <a:r>
              <a:rPr lang="ru-RU" b="1" dirty="0" err="1"/>
              <a:t>Джелсинджер</a:t>
            </a:r>
            <a:r>
              <a:rPr lang="ru-RU" dirty="0"/>
              <a:t> (</a:t>
            </a:r>
            <a:r>
              <a:rPr lang="ru-RU" dirty="0">
                <a:hlinkClick r:id="rId4" tooltip="Английский язык"/>
              </a:rPr>
              <a:t>англ.</a:t>
            </a:r>
            <a:r>
              <a:rPr lang="ru-RU" dirty="0"/>
              <a:t> </a:t>
            </a:r>
            <a:r>
              <a:rPr lang="ru-RU" i="1" dirty="0" err="1"/>
              <a:t>Jesse</a:t>
            </a:r>
            <a:r>
              <a:rPr lang="ru-RU" i="1" dirty="0"/>
              <a:t> </a:t>
            </a:r>
            <a:r>
              <a:rPr lang="ru-RU" i="1" dirty="0" err="1" smtClean="0"/>
              <a:t>Gelsinger</a:t>
            </a:r>
            <a:r>
              <a:rPr lang="en-US" dirty="0"/>
              <a:t>,</a:t>
            </a:r>
            <a:endParaRPr lang="en-US" dirty="0" smtClean="0"/>
          </a:p>
          <a:p>
            <a:r>
              <a:rPr lang="ru-RU" dirty="0" smtClean="0"/>
              <a:t>18 </a:t>
            </a:r>
            <a:r>
              <a:rPr lang="ru-RU" dirty="0"/>
              <a:t>июня 1981 — 17 сентября 1999) был первым человеком, умершим в клиническом испытании </a:t>
            </a:r>
            <a:r>
              <a:rPr lang="ru-RU" dirty="0">
                <a:hlinkClick r:id="rId5" tooltip="Генная терапия"/>
              </a:rPr>
              <a:t>генной терапии</a:t>
            </a:r>
            <a:r>
              <a:rPr lang="ru-RU" dirty="0" smtClean="0"/>
              <a:t>.</a:t>
            </a:r>
            <a:endParaRPr lang="en-US" dirty="0" smtClean="0"/>
          </a:p>
          <a:p>
            <a:r>
              <a:rPr lang="ru-RU" dirty="0" err="1"/>
              <a:t>Джелсинджер</a:t>
            </a:r>
            <a:r>
              <a:rPr lang="ru-RU" dirty="0"/>
              <a:t> страдал от дефицита орнитин-</a:t>
            </a:r>
            <a:r>
              <a:rPr lang="ru-RU" dirty="0" err="1"/>
              <a:t>транскарбамилазы</a:t>
            </a:r>
            <a:r>
              <a:rPr lang="ru-RU" dirty="0"/>
              <a:t>, Х-сцепленного </a:t>
            </a:r>
            <a:r>
              <a:rPr lang="ru-RU" dirty="0">
                <a:hlinkClick r:id="rId6" tooltip="Наследственные заболевания"/>
              </a:rPr>
              <a:t>генетического заболевания</a:t>
            </a:r>
            <a:r>
              <a:rPr lang="ru-RU" dirty="0"/>
              <a:t> </a:t>
            </a:r>
            <a:r>
              <a:rPr lang="ru-RU" dirty="0" smtClean="0">
                <a:hlinkClick r:id="rId7" tooltip="Печень"/>
              </a:rPr>
              <a:t>печени</a:t>
            </a:r>
            <a:r>
              <a:rPr lang="en-US" dirty="0" smtClean="0"/>
              <a:t>.</a:t>
            </a:r>
          </a:p>
          <a:p>
            <a:r>
              <a:rPr lang="ru-RU" dirty="0"/>
              <a:t>13 сентября 1999 г. </a:t>
            </a:r>
            <a:r>
              <a:rPr lang="ru-RU" dirty="0" err="1"/>
              <a:t>Джелсинджеру</a:t>
            </a:r>
            <a:r>
              <a:rPr lang="ru-RU" dirty="0"/>
              <a:t> ввели </a:t>
            </a:r>
            <a:r>
              <a:rPr lang="ru-RU" dirty="0">
                <a:hlinkClick r:id="rId8" tooltip="Adenoviridae"/>
              </a:rPr>
              <a:t>аденовирусный вектор</a:t>
            </a:r>
            <a:r>
              <a:rPr lang="ru-RU" dirty="0"/>
              <a:t> </a:t>
            </a:r>
            <a:r>
              <a:rPr lang="ru-RU" dirty="0" smtClean="0"/>
              <a:t>. </a:t>
            </a:r>
            <a:r>
              <a:rPr lang="ru-RU" dirty="0"/>
              <a:t>Он умер через четыре дня, 17 сентября, в 14:30, </a:t>
            </a:r>
            <a:r>
              <a:rPr lang="ru-RU" dirty="0" smtClean="0"/>
              <a:t>в </a:t>
            </a:r>
            <a:r>
              <a:rPr lang="ru-RU" dirty="0"/>
              <a:t>результате </a:t>
            </a:r>
            <a:r>
              <a:rPr lang="ru-RU" b="1" dirty="0"/>
              <a:t>масштабного иммунного ответа</a:t>
            </a:r>
            <a:r>
              <a:rPr lang="ru-RU" dirty="0"/>
              <a:t> на вирусный вектор, </a:t>
            </a:r>
            <a:r>
              <a:rPr lang="ru-RU" dirty="0" smtClean="0"/>
              <a:t>что </a:t>
            </a:r>
            <a:r>
              <a:rPr lang="ru-RU" dirty="0"/>
              <a:t>привело к </a:t>
            </a:r>
            <a:r>
              <a:rPr lang="ru-RU" dirty="0" err="1"/>
              <a:t>полиорганной</a:t>
            </a:r>
            <a:r>
              <a:rPr lang="ru-RU" dirty="0"/>
              <a:t> недостаточности и смерти мозга.</a:t>
            </a:r>
          </a:p>
        </p:txBody>
      </p:sp>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1027" y="2004358"/>
            <a:ext cx="2670853" cy="3728511"/>
          </a:xfrm>
          <a:prstGeom prst="rect">
            <a:avLst/>
          </a:prstGeom>
        </p:spPr>
      </p:pic>
    </p:spTree>
    <p:extLst>
      <p:ext uri="{BB962C8B-B14F-4D97-AF65-F5344CB8AC3E}">
        <p14:creationId xmlns:p14="http://schemas.microsoft.com/office/powerpoint/2010/main" val="24925139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1196752"/>
            <a:ext cx="8136904" cy="3539430"/>
          </a:xfrm>
          <a:prstGeom prst="rect">
            <a:avLst/>
          </a:prstGeom>
          <a:noFill/>
        </p:spPr>
        <p:txBody>
          <a:bodyPr wrap="square" rtlCol="0">
            <a:spAutoFit/>
          </a:bodyPr>
          <a:lstStyle/>
          <a:p>
            <a:pPr algn="ctr"/>
            <a:r>
              <a:rPr lang="ru-RU" sz="4400" dirty="0" smtClean="0">
                <a:solidFill>
                  <a:schemeClr val="bg2">
                    <a:lumMod val="50000"/>
                  </a:schemeClr>
                </a:solidFill>
              </a:rPr>
              <a:t>Начиная с 1990 года </a:t>
            </a:r>
          </a:p>
          <a:p>
            <a:pPr algn="ctr"/>
            <a:r>
              <a:rPr lang="ru-RU" sz="4400" dirty="0" smtClean="0">
                <a:solidFill>
                  <a:schemeClr val="bg2">
                    <a:lumMod val="50000"/>
                  </a:schemeClr>
                </a:solidFill>
              </a:rPr>
              <a:t>было проведено более </a:t>
            </a:r>
          </a:p>
          <a:p>
            <a:pPr algn="ctr"/>
            <a:r>
              <a:rPr lang="ru-RU" sz="4400" b="1" dirty="0" smtClean="0">
                <a:solidFill>
                  <a:schemeClr val="bg2">
                    <a:lumMod val="50000"/>
                  </a:schemeClr>
                </a:solidFill>
              </a:rPr>
              <a:t>2500 клинических испытаний</a:t>
            </a:r>
            <a:r>
              <a:rPr lang="ru-RU" sz="4400" dirty="0" smtClean="0">
                <a:solidFill>
                  <a:schemeClr val="bg2">
                    <a:lumMod val="50000"/>
                  </a:schemeClr>
                </a:solidFill>
              </a:rPr>
              <a:t> </a:t>
            </a:r>
          </a:p>
          <a:p>
            <a:pPr algn="ctr"/>
            <a:r>
              <a:rPr lang="ru-RU" sz="4400" dirty="0" smtClean="0">
                <a:solidFill>
                  <a:schemeClr val="bg2">
                    <a:lumMod val="50000"/>
                  </a:schemeClr>
                </a:solidFill>
              </a:rPr>
              <a:t>с использованием </a:t>
            </a:r>
          </a:p>
          <a:p>
            <a:pPr algn="ctr"/>
            <a:r>
              <a:rPr lang="ru-RU" sz="4400" dirty="0" smtClean="0">
                <a:solidFill>
                  <a:schemeClr val="bg2">
                    <a:lumMod val="50000"/>
                  </a:schemeClr>
                </a:solidFill>
              </a:rPr>
              <a:t>генной терапии</a:t>
            </a:r>
            <a:r>
              <a:rPr lang="ru-RU" sz="4400" dirty="0" smtClean="0"/>
              <a:t> </a:t>
            </a:r>
            <a:endParaRPr lang="ru-RU" sz="4400" dirty="0"/>
          </a:p>
        </p:txBody>
      </p:sp>
    </p:spTree>
    <p:extLst>
      <p:ext uri="{BB962C8B-B14F-4D97-AF65-F5344CB8AC3E}">
        <p14:creationId xmlns:p14="http://schemas.microsoft.com/office/powerpoint/2010/main" val="7457276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9552" y="1916832"/>
            <a:ext cx="8229600" cy="237626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dirty="0" smtClean="0">
                <a:solidFill>
                  <a:schemeClr val="bg2">
                    <a:lumMod val="50000"/>
                  </a:schemeClr>
                </a:solidFill>
              </a:rPr>
              <a:t>Вирусные вектора </a:t>
            </a:r>
          </a:p>
          <a:p>
            <a:r>
              <a:rPr lang="ru-RU" dirty="0" smtClean="0">
                <a:solidFill>
                  <a:schemeClr val="bg2">
                    <a:lumMod val="50000"/>
                  </a:schemeClr>
                </a:solidFill>
              </a:rPr>
              <a:t>для </a:t>
            </a:r>
          </a:p>
          <a:p>
            <a:r>
              <a:rPr lang="ru-RU" dirty="0" smtClean="0">
                <a:solidFill>
                  <a:schemeClr val="bg2">
                    <a:lumMod val="50000"/>
                  </a:schemeClr>
                </a:solidFill>
              </a:rPr>
              <a:t>генной терапии</a:t>
            </a:r>
            <a:endParaRPr lang="ru-RU" dirty="0">
              <a:solidFill>
                <a:schemeClr val="bg2">
                  <a:lumMod val="50000"/>
                </a:schemeClr>
              </a:solidFill>
            </a:endParaRPr>
          </a:p>
        </p:txBody>
      </p:sp>
    </p:spTree>
    <p:extLst>
      <p:ext uri="{BB962C8B-B14F-4D97-AF65-F5344CB8AC3E}">
        <p14:creationId xmlns:p14="http://schemas.microsoft.com/office/powerpoint/2010/main" val="19313240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3564" y="116632"/>
            <a:ext cx="8136904" cy="954107"/>
          </a:xfrm>
          <a:prstGeom prst="rect">
            <a:avLst/>
          </a:prstGeom>
          <a:noFill/>
        </p:spPr>
        <p:txBody>
          <a:bodyPr wrap="square" rtlCol="0">
            <a:spAutoFit/>
          </a:bodyPr>
          <a:lstStyle/>
          <a:p>
            <a:pPr algn="ctr"/>
            <a:r>
              <a:rPr lang="ru-RU" sz="3200" dirty="0" smtClean="0">
                <a:solidFill>
                  <a:schemeClr val="bg2">
                    <a:lumMod val="50000"/>
                  </a:schemeClr>
                </a:solidFill>
              </a:rPr>
              <a:t>Как работает вирусная доставка</a:t>
            </a:r>
          </a:p>
          <a:p>
            <a:pPr algn="ctr"/>
            <a:r>
              <a:rPr lang="ru-RU" sz="2400" dirty="0" smtClean="0">
                <a:solidFill>
                  <a:schemeClr val="bg2">
                    <a:lumMod val="50000"/>
                  </a:schemeClr>
                </a:solidFill>
              </a:rPr>
              <a:t>  (на примере аденовируса)</a:t>
            </a:r>
            <a:endParaRPr lang="ru-RU" sz="2400" dirty="0">
              <a:solidFill>
                <a:schemeClr val="bg2">
                  <a:lumMod val="50000"/>
                </a:schemeClr>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332" y="1070739"/>
            <a:ext cx="7485367" cy="5610245"/>
          </a:xfrm>
          <a:prstGeom prst="rect">
            <a:avLst/>
          </a:prstGeom>
        </p:spPr>
      </p:pic>
    </p:spTree>
    <p:extLst>
      <p:ext uri="{BB962C8B-B14F-4D97-AF65-F5344CB8AC3E}">
        <p14:creationId xmlns:p14="http://schemas.microsoft.com/office/powerpoint/2010/main" val="8030925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2828" y="307915"/>
            <a:ext cx="8640960" cy="523220"/>
          </a:xfrm>
          <a:prstGeom prst="rect">
            <a:avLst/>
          </a:prstGeom>
          <a:noFill/>
        </p:spPr>
        <p:txBody>
          <a:bodyPr wrap="square" rtlCol="0">
            <a:spAutoFit/>
          </a:bodyPr>
          <a:lstStyle/>
          <a:p>
            <a:pPr algn="ctr"/>
            <a:r>
              <a:rPr lang="ru-RU" sz="2800" dirty="0" smtClean="0">
                <a:solidFill>
                  <a:schemeClr val="bg2">
                    <a:lumMod val="50000"/>
                  </a:schemeClr>
                </a:solidFill>
              </a:rPr>
              <a:t>Вирусные вектора, используемые в генной терапии</a:t>
            </a:r>
            <a:endParaRPr lang="ru-RU" sz="2800" dirty="0">
              <a:solidFill>
                <a:schemeClr val="bg2">
                  <a:lumMod val="50000"/>
                </a:schemeClr>
              </a:solidFill>
            </a:endParaRPr>
          </a:p>
        </p:txBody>
      </p:sp>
      <p:sp>
        <p:nvSpPr>
          <p:cNvPr id="2" name="TextBox 1"/>
          <p:cNvSpPr txBox="1"/>
          <p:nvPr/>
        </p:nvSpPr>
        <p:spPr>
          <a:xfrm>
            <a:off x="611560" y="1268760"/>
            <a:ext cx="8292228" cy="4280531"/>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ru-RU" sz="2800" b="1" dirty="0" smtClean="0">
                <a:solidFill>
                  <a:schemeClr val="bg2">
                    <a:lumMod val="50000"/>
                  </a:schemeClr>
                </a:solidFill>
              </a:rPr>
              <a:t>Аденовирус</a:t>
            </a:r>
            <a:r>
              <a:rPr lang="ru-RU" sz="2800" dirty="0" smtClean="0">
                <a:solidFill>
                  <a:schemeClr val="bg2">
                    <a:lumMod val="50000"/>
                  </a:schemeClr>
                </a:solidFill>
              </a:rPr>
              <a:t> (на основе </a:t>
            </a:r>
            <a:r>
              <a:rPr lang="en-US" sz="2800" dirty="0" smtClean="0">
                <a:solidFill>
                  <a:schemeClr val="bg2">
                    <a:lumMod val="50000"/>
                  </a:schemeClr>
                </a:solidFill>
              </a:rPr>
              <a:t>Ad2 </a:t>
            </a:r>
            <a:r>
              <a:rPr lang="ru-RU" sz="2800" dirty="0" smtClean="0">
                <a:solidFill>
                  <a:schemeClr val="bg2">
                    <a:lumMod val="50000"/>
                  </a:schemeClr>
                </a:solidFill>
              </a:rPr>
              <a:t>и</a:t>
            </a:r>
            <a:r>
              <a:rPr lang="en-US" sz="2800" dirty="0" smtClean="0">
                <a:solidFill>
                  <a:schemeClr val="bg2">
                    <a:lumMod val="50000"/>
                  </a:schemeClr>
                </a:solidFill>
              </a:rPr>
              <a:t> Ad5)</a:t>
            </a:r>
            <a:endParaRPr lang="ru-RU" sz="2800" dirty="0" smtClean="0">
              <a:solidFill>
                <a:schemeClr val="bg2">
                  <a:lumMod val="50000"/>
                </a:schemeClr>
              </a:solidFill>
            </a:endParaRPr>
          </a:p>
          <a:p>
            <a:pPr marL="285750" indent="-285750">
              <a:lnSpc>
                <a:spcPct val="200000"/>
              </a:lnSpc>
              <a:buFont typeface="Arial" panose="020B0604020202020204" pitchFamily="34" charset="0"/>
              <a:buChar char="•"/>
            </a:pPr>
            <a:r>
              <a:rPr lang="ru-RU" sz="2800" b="1" dirty="0" err="1" smtClean="0">
                <a:solidFill>
                  <a:schemeClr val="bg2">
                    <a:lumMod val="50000"/>
                  </a:schemeClr>
                </a:solidFill>
              </a:rPr>
              <a:t>Ретровирус</a:t>
            </a:r>
            <a:r>
              <a:rPr lang="en-US" sz="2800" dirty="0" smtClean="0">
                <a:solidFill>
                  <a:schemeClr val="bg2">
                    <a:lumMod val="50000"/>
                  </a:schemeClr>
                </a:solidFill>
              </a:rPr>
              <a:t> </a:t>
            </a:r>
            <a:r>
              <a:rPr lang="ru-RU" sz="2800" dirty="0">
                <a:solidFill>
                  <a:schemeClr val="bg2">
                    <a:lumMod val="50000"/>
                  </a:schemeClr>
                </a:solidFill>
              </a:rPr>
              <a:t>(на основе </a:t>
            </a:r>
            <a:r>
              <a:rPr lang="de-DE" sz="2800" dirty="0" smtClean="0">
                <a:solidFill>
                  <a:schemeClr val="bg2">
                    <a:lumMod val="50000"/>
                  </a:schemeClr>
                </a:solidFill>
              </a:rPr>
              <a:t>M</a:t>
            </a:r>
            <a:r>
              <a:rPr lang="fi-FI" sz="2800" dirty="0" smtClean="0">
                <a:solidFill>
                  <a:schemeClr val="bg2">
                    <a:lumMod val="50000"/>
                  </a:schemeClr>
                </a:solidFill>
              </a:rPr>
              <a:t>MLV</a:t>
            </a:r>
            <a:r>
              <a:rPr lang="en-US" sz="2800" dirty="0" smtClean="0">
                <a:solidFill>
                  <a:schemeClr val="bg2">
                    <a:lumMod val="50000"/>
                  </a:schemeClr>
                </a:solidFill>
              </a:rPr>
              <a:t>)</a:t>
            </a:r>
            <a:endParaRPr lang="ru-RU" sz="2800" dirty="0">
              <a:solidFill>
                <a:schemeClr val="bg2">
                  <a:lumMod val="50000"/>
                </a:schemeClr>
              </a:solidFill>
            </a:endParaRPr>
          </a:p>
          <a:p>
            <a:pPr marL="285750" indent="-285750">
              <a:lnSpc>
                <a:spcPct val="200000"/>
              </a:lnSpc>
              <a:buFont typeface="Arial" panose="020B0604020202020204" pitchFamily="34" charset="0"/>
              <a:buChar char="•"/>
            </a:pPr>
            <a:r>
              <a:rPr lang="ru-RU" sz="2800" b="1" dirty="0" err="1" smtClean="0">
                <a:solidFill>
                  <a:schemeClr val="bg2">
                    <a:lumMod val="50000"/>
                  </a:schemeClr>
                </a:solidFill>
              </a:rPr>
              <a:t>Лентивирус</a:t>
            </a:r>
            <a:r>
              <a:rPr lang="en-US" sz="2800" dirty="0" smtClean="0">
                <a:solidFill>
                  <a:schemeClr val="bg2">
                    <a:lumMod val="50000"/>
                  </a:schemeClr>
                </a:solidFill>
              </a:rPr>
              <a:t> </a:t>
            </a:r>
            <a:r>
              <a:rPr lang="ru-RU" sz="2800" dirty="0">
                <a:solidFill>
                  <a:schemeClr val="bg2">
                    <a:lumMod val="50000"/>
                  </a:schemeClr>
                </a:solidFill>
              </a:rPr>
              <a:t>(на основе </a:t>
            </a:r>
            <a:r>
              <a:rPr lang="en-US" sz="2800" dirty="0" smtClean="0">
                <a:solidFill>
                  <a:schemeClr val="bg2">
                    <a:lumMod val="50000"/>
                  </a:schemeClr>
                </a:solidFill>
              </a:rPr>
              <a:t>HIV</a:t>
            </a:r>
            <a:r>
              <a:rPr lang="ru-RU" sz="2800" dirty="0" smtClean="0">
                <a:solidFill>
                  <a:schemeClr val="bg2">
                    <a:lumMod val="50000"/>
                  </a:schemeClr>
                </a:solidFill>
              </a:rPr>
              <a:t>-1)</a:t>
            </a:r>
            <a:endParaRPr lang="ru-RU" sz="2800" dirty="0">
              <a:solidFill>
                <a:schemeClr val="bg2">
                  <a:lumMod val="50000"/>
                </a:schemeClr>
              </a:solidFill>
            </a:endParaRPr>
          </a:p>
          <a:p>
            <a:pPr marL="285750" indent="-285750">
              <a:lnSpc>
                <a:spcPct val="200000"/>
              </a:lnSpc>
              <a:buFont typeface="Arial" panose="020B0604020202020204" pitchFamily="34" charset="0"/>
              <a:buChar char="•"/>
            </a:pPr>
            <a:r>
              <a:rPr lang="ru-RU" sz="2800" b="1" dirty="0" err="1" smtClean="0">
                <a:solidFill>
                  <a:schemeClr val="bg2">
                    <a:lumMod val="50000"/>
                  </a:schemeClr>
                </a:solidFill>
              </a:rPr>
              <a:t>Адено</a:t>
            </a:r>
            <a:r>
              <a:rPr lang="ru-RU" sz="2800" b="1" dirty="0" smtClean="0">
                <a:solidFill>
                  <a:schemeClr val="bg2">
                    <a:lumMod val="50000"/>
                  </a:schemeClr>
                </a:solidFill>
              </a:rPr>
              <a:t>-ассоциированный вирус</a:t>
            </a:r>
            <a:r>
              <a:rPr lang="ru-RU" sz="2800" dirty="0" smtClean="0">
                <a:solidFill>
                  <a:schemeClr val="bg2">
                    <a:lumMod val="50000"/>
                  </a:schemeClr>
                </a:solidFill>
              </a:rPr>
              <a:t> </a:t>
            </a:r>
            <a:r>
              <a:rPr lang="ru-RU" sz="2800" dirty="0">
                <a:solidFill>
                  <a:schemeClr val="bg2">
                    <a:lumMod val="50000"/>
                  </a:schemeClr>
                </a:solidFill>
              </a:rPr>
              <a:t>(на основе </a:t>
            </a:r>
            <a:r>
              <a:rPr lang="de-DE" sz="2800" dirty="0" smtClean="0">
                <a:solidFill>
                  <a:schemeClr val="bg2">
                    <a:lumMod val="50000"/>
                  </a:schemeClr>
                </a:solidFill>
              </a:rPr>
              <a:t>AAV2</a:t>
            </a:r>
            <a:r>
              <a:rPr lang="en-US" sz="2800" dirty="0" smtClean="0">
                <a:solidFill>
                  <a:schemeClr val="bg2">
                    <a:lumMod val="50000"/>
                  </a:schemeClr>
                </a:solidFill>
              </a:rPr>
              <a:t>)</a:t>
            </a:r>
            <a:endParaRPr lang="ru-RU" sz="2800" dirty="0">
              <a:solidFill>
                <a:schemeClr val="bg2">
                  <a:lumMod val="50000"/>
                </a:schemeClr>
              </a:solidFill>
            </a:endParaRPr>
          </a:p>
          <a:p>
            <a:pPr marL="285750" indent="-285750">
              <a:lnSpc>
                <a:spcPct val="200000"/>
              </a:lnSpc>
              <a:buFont typeface="Arial" panose="020B0604020202020204" pitchFamily="34" charset="0"/>
              <a:buChar char="•"/>
            </a:pPr>
            <a:r>
              <a:rPr lang="ru-RU" sz="2800" b="1" dirty="0" smtClean="0">
                <a:solidFill>
                  <a:schemeClr val="bg2">
                    <a:lumMod val="50000"/>
                  </a:schemeClr>
                </a:solidFill>
              </a:rPr>
              <a:t>Вирус герпеса</a:t>
            </a:r>
            <a:r>
              <a:rPr lang="ru-RU" sz="2800" dirty="0" smtClean="0">
                <a:solidFill>
                  <a:schemeClr val="bg2">
                    <a:lumMod val="50000"/>
                  </a:schemeClr>
                </a:solidFill>
              </a:rPr>
              <a:t> </a:t>
            </a:r>
            <a:r>
              <a:rPr lang="ru-RU" sz="2800" dirty="0">
                <a:solidFill>
                  <a:schemeClr val="bg2">
                    <a:lumMod val="50000"/>
                  </a:schemeClr>
                </a:solidFill>
              </a:rPr>
              <a:t>(на основе </a:t>
            </a:r>
            <a:r>
              <a:rPr lang="en-US" sz="2800" dirty="0" smtClean="0">
                <a:solidFill>
                  <a:schemeClr val="bg2">
                    <a:lumMod val="50000"/>
                  </a:schemeClr>
                </a:solidFill>
              </a:rPr>
              <a:t>HSV-1)</a:t>
            </a:r>
            <a:endParaRPr lang="ru-RU" sz="2800" dirty="0">
              <a:solidFill>
                <a:schemeClr val="bg2">
                  <a:lumMod val="50000"/>
                </a:schemeClr>
              </a:solidFill>
            </a:endParaRPr>
          </a:p>
        </p:txBody>
      </p:sp>
    </p:spTree>
    <p:extLst>
      <p:ext uri="{BB962C8B-B14F-4D97-AF65-F5344CB8AC3E}">
        <p14:creationId xmlns:p14="http://schemas.microsoft.com/office/powerpoint/2010/main" val="40928161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0567" y="260648"/>
            <a:ext cx="7200800" cy="523220"/>
          </a:xfrm>
          <a:prstGeom prst="rect">
            <a:avLst/>
          </a:prstGeom>
          <a:noFill/>
        </p:spPr>
        <p:txBody>
          <a:bodyPr wrap="square" rtlCol="0">
            <a:spAutoFit/>
          </a:bodyPr>
          <a:lstStyle/>
          <a:p>
            <a:pPr algn="ctr"/>
            <a:r>
              <a:rPr lang="ru-RU" sz="2800" dirty="0" smtClean="0">
                <a:solidFill>
                  <a:schemeClr val="bg2">
                    <a:lumMod val="50000"/>
                  </a:schemeClr>
                </a:solidFill>
              </a:rPr>
              <a:t>Свойства вирусных векторов</a:t>
            </a:r>
            <a:endParaRPr lang="ru-RU" sz="2800" dirty="0">
              <a:solidFill>
                <a:schemeClr val="bg2">
                  <a:lumMod val="50000"/>
                </a:scheme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571139752"/>
              </p:ext>
            </p:extLst>
          </p:nvPr>
        </p:nvGraphicFramePr>
        <p:xfrm>
          <a:off x="0" y="980728"/>
          <a:ext cx="9173904" cy="5009951"/>
        </p:xfrm>
        <a:graphic>
          <a:graphicData uri="http://schemas.openxmlformats.org/drawingml/2006/table">
            <a:tbl>
              <a:tblPr firstRow="1" bandRow="1">
                <a:tableStyleId>{5C22544A-7EE6-4342-B048-85BDC9FD1C3A}</a:tableStyleId>
              </a:tblPr>
              <a:tblGrid>
                <a:gridCol w="1115616"/>
                <a:gridCol w="864096"/>
                <a:gridCol w="936104"/>
                <a:gridCol w="864096"/>
                <a:gridCol w="1080120"/>
                <a:gridCol w="1368152"/>
                <a:gridCol w="1584176"/>
                <a:gridCol w="1361544"/>
              </a:tblGrid>
              <a:tr h="796279">
                <a:tc>
                  <a:txBody>
                    <a:bodyPr/>
                    <a:lstStyle/>
                    <a:p>
                      <a:pPr algn="ctr"/>
                      <a:r>
                        <a:rPr lang="ru-RU" sz="1400" dirty="0" smtClean="0">
                          <a:solidFill>
                            <a:schemeClr val="tx1"/>
                          </a:solidFill>
                        </a:rPr>
                        <a:t>Вектор</a:t>
                      </a:r>
                      <a:endParaRPr lang="ru-RU" sz="1400" dirty="0">
                        <a:solidFill>
                          <a:schemeClr val="tx1"/>
                        </a:solidFill>
                      </a:endParaRPr>
                    </a:p>
                  </a:txBody>
                  <a:tcPr marL="0" marR="0">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ru-RU" sz="1400" dirty="0" smtClean="0">
                          <a:solidFill>
                            <a:schemeClr val="tx1"/>
                          </a:solidFill>
                        </a:rPr>
                        <a:t>Ген. материал</a:t>
                      </a:r>
                      <a:endParaRPr lang="ru-RU" sz="1400" dirty="0">
                        <a:solidFill>
                          <a:schemeClr val="tx1"/>
                        </a:solidFill>
                      </a:endParaRPr>
                    </a:p>
                  </a:txBody>
                  <a:tcPr marL="0" marR="0">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ru-RU" sz="1400" dirty="0" smtClean="0">
                          <a:solidFill>
                            <a:schemeClr val="tx1"/>
                          </a:solidFill>
                        </a:rPr>
                        <a:t>Емкость</a:t>
                      </a:r>
                    </a:p>
                    <a:p>
                      <a:pPr algn="ctr"/>
                      <a:r>
                        <a:rPr lang="ru-RU" sz="1400" dirty="0" smtClean="0">
                          <a:solidFill>
                            <a:schemeClr val="tx1"/>
                          </a:solidFill>
                        </a:rPr>
                        <a:t>кассеты</a:t>
                      </a:r>
                      <a:endParaRPr lang="ru-RU" sz="1400" dirty="0">
                        <a:solidFill>
                          <a:schemeClr val="tx1"/>
                        </a:solidFill>
                      </a:endParaRPr>
                    </a:p>
                  </a:txBody>
                  <a:tcPr marL="0" marR="0">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ru-RU" sz="1400" dirty="0" smtClean="0">
                          <a:solidFill>
                            <a:schemeClr val="tx1"/>
                          </a:solidFill>
                        </a:rPr>
                        <a:t>Тропизм</a:t>
                      </a:r>
                      <a:endParaRPr lang="ru-RU" sz="1400" dirty="0">
                        <a:solidFill>
                          <a:schemeClr val="tx1"/>
                        </a:solidFill>
                      </a:endParaRPr>
                    </a:p>
                  </a:txBody>
                  <a:tcPr marL="0" marR="0">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ru-RU" sz="1400" dirty="0" smtClean="0">
                          <a:solidFill>
                            <a:schemeClr val="tx1"/>
                          </a:solidFill>
                        </a:rPr>
                        <a:t>Иммунный ответ</a:t>
                      </a:r>
                      <a:endParaRPr lang="ru-RU" sz="1400" dirty="0">
                        <a:solidFill>
                          <a:schemeClr val="tx1"/>
                        </a:solidFill>
                      </a:endParaRPr>
                    </a:p>
                  </a:txBody>
                  <a:tcPr marL="0" marR="0">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ru-RU" sz="1400" dirty="0" smtClean="0">
                          <a:solidFill>
                            <a:schemeClr val="tx1"/>
                          </a:solidFill>
                        </a:rPr>
                        <a:t>Интегрирование в геном</a:t>
                      </a:r>
                      <a:endParaRPr lang="ru-RU" sz="1400" dirty="0">
                        <a:solidFill>
                          <a:schemeClr val="tx1"/>
                        </a:solidFill>
                      </a:endParaRPr>
                    </a:p>
                  </a:txBody>
                  <a:tcPr marL="0" marR="0">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l"/>
                      <a:r>
                        <a:rPr lang="ru-RU" sz="1400" dirty="0" smtClean="0">
                          <a:solidFill>
                            <a:schemeClr val="tx1"/>
                          </a:solidFill>
                        </a:rPr>
                        <a:t>  Ограничения</a:t>
                      </a:r>
                      <a:endParaRPr lang="ru-RU" sz="1400" dirty="0">
                        <a:solidFill>
                          <a:schemeClr val="tx1"/>
                        </a:solidFill>
                      </a:endParaRPr>
                    </a:p>
                  </a:txBody>
                  <a:tcPr marL="0" marR="0">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l"/>
                      <a:r>
                        <a:rPr lang="ru-RU" sz="1400" dirty="0" smtClean="0">
                          <a:solidFill>
                            <a:schemeClr val="tx1"/>
                          </a:solidFill>
                        </a:rPr>
                        <a:t>Преимущества</a:t>
                      </a:r>
                      <a:endParaRPr lang="ru-RU" sz="1400" dirty="0">
                        <a:solidFill>
                          <a:schemeClr val="tx1"/>
                        </a:solidFill>
                      </a:endParaRPr>
                    </a:p>
                  </a:txBody>
                  <a:tcPr marL="0" marR="0">
                    <a:lnL w="12700" cmpd="sng">
                      <a:noFill/>
                    </a:lnL>
                    <a:lnR w="12700" cmpd="sng">
                      <a:noFill/>
                    </a:lnR>
                    <a:lnT w="12700" cmpd="sng">
                      <a:noFill/>
                    </a:lnT>
                    <a:lnB w="38100" cmpd="sng">
                      <a:noFill/>
                    </a:lnB>
                    <a:lnTlToBr w="12700" cmpd="sng">
                      <a:noFill/>
                      <a:prstDash val="solid"/>
                    </a:lnTlToBr>
                    <a:lnBlToTr w="12700" cmpd="sng">
                      <a:noFill/>
                      <a:prstDash val="solid"/>
                    </a:lnBlToTr>
                  </a:tcPr>
                </a:tc>
              </a:tr>
              <a:tr h="817198">
                <a:tc>
                  <a:txBody>
                    <a:bodyPr/>
                    <a:lstStyle/>
                    <a:p>
                      <a:pPr algn="r"/>
                      <a:r>
                        <a:rPr lang="ru-RU" sz="1400" b="1" dirty="0" smtClean="0">
                          <a:solidFill>
                            <a:schemeClr val="tx1"/>
                          </a:solidFill>
                        </a:rPr>
                        <a:t>Аденовирус</a:t>
                      </a:r>
                      <a:endParaRPr lang="ru-RU" sz="1400" b="1"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ru-RU" sz="1600" dirty="0" err="1" smtClean="0">
                          <a:solidFill>
                            <a:schemeClr val="tx1"/>
                          </a:solidFill>
                        </a:rPr>
                        <a:t>дцДНК</a:t>
                      </a:r>
                      <a:endParaRPr lang="ru-RU" sz="160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ru-RU" sz="1600" dirty="0" smtClean="0">
                          <a:solidFill>
                            <a:schemeClr val="tx1"/>
                          </a:solidFill>
                        </a:rPr>
                        <a:t>8 </a:t>
                      </a:r>
                      <a:r>
                        <a:rPr lang="ru-RU" sz="1600" dirty="0" err="1" smtClean="0">
                          <a:solidFill>
                            <a:schemeClr val="tx1"/>
                          </a:solidFill>
                        </a:rPr>
                        <a:t>т.п.н</a:t>
                      </a:r>
                      <a:endParaRPr lang="ru-RU" sz="160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ru-RU" sz="1400" dirty="0" smtClean="0">
                          <a:solidFill>
                            <a:schemeClr val="tx1"/>
                          </a:solidFill>
                        </a:rPr>
                        <a:t>Широкий</a:t>
                      </a:r>
                      <a:endParaRPr lang="ru-RU" sz="1400" dirty="0">
                        <a:solidFill>
                          <a:schemeClr val="tx1"/>
                        </a:solidFill>
                      </a:endParaRPr>
                    </a:p>
                  </a:txBody>
                  <a:tcPr marL="0" marR="0">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ru-RU" sz="1400" b="1" dirty="0" smtClean="0">
                          <a:solidFill>
                            <a:srgbClr val="FF0000"/>
                          </a:solidFill>
                        </a:rPr>
                        <a:t>Сильный</a:t>
                      </a:r>
                      <a:endParaRPr lang="ru-RU" sz="1400" b="1" dirty="0">
                        <a:solidFill>
                          <a:srgbClr val="FF0000"/>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ru-RU" sz="1400" dirty="0" err="1" smtClean="0">
                          <a:solidFill>
                            <a:schemeClr val="tx1"/>
                          </a:solidFill>
                        </a:rPr>
                        <a:t>Эписома</a:t>
                      </a:r>
                      <a:endParaRPr lang="ru-RU" sz="1400" dirty="0">
                        <a:solidFill>
                          <a:schemeClr val="tx1"/>
                        </a:solidFill>
                      </a:endParaRPr>
                    </a:p>
                  </a:txBody>
                  <a:tcPr marL="0" marR="0">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ru-RU" sz="1400" dirty="0" smtClean="0">
                          <a:solidFill>
                            <a:schemeClr val="tx1"/>
                          </a:solidFill>
                        </a:rPr>
                        <a:t>Сильный иммунный ответ</a:t>
                      </a:r>
                      <a:endParaRPr lang="ru-RU" sz="140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ru-RU" sz="1400" dirty="0" smtClean="0">
                          <a:solidFill>
                            <a:schemeClr val="tx1"/>
                          </a:solidFill>
                        </a:rPr>
                        <a:t>Эффективная доставка</a:t>
                      </a:r>
                      <a:endParaRPr lang="ru-RU" sz="1400" dirty="0">
                        <a:solidFill>
                          <a:schemeClr val="tx1"/>
                        </a:solidFill>
                      </a:endParaRPr>
                    </a:p>
                  </a:txBody>
                  <a:tcPr marL="0" marR="0">
                    <a:lnL w="12700" cmpd="sng">
                      <a:noFill/>
                    </a:lnL>
                    <a:lnR w="12700" cmpd="sng">
                      <a:noFill/>
                    </a:lnR>
                    <a:lnT w="38100" cmpd="sng">
                      <a:noFill/>
                    </a:lnT>
                    <a:lnB w="12700" cmpd="sng">
                      <a:noFill/>
                    </a:lnB>
                    <a:lnTlToBr w="12700" cmpd="sng">
                      <a:noFill/>
                      <a:prstDash val="solid"/>
                    </a:lnTlToBr>
                    <a:lnBlToTr w="12700" cmpd="sng">
                      <a:noFill/>
                      <a:prstDash val="solid"/>
                    </a:lnBlToTr>
                  </a:tcPr>
                </a:tc>
              </a:tr>
              <a:tr h="817198">
                <a:tc>
                  <a:txBody>
                    <a:bodyPr/>
                    <a:lstStyle/>
                    <a:p>
                      <a:pPr algn="r"/>
                      <a:r>
                        <a:rPr lang="ru-RU" sz="1400" b="1" dirty="0" err="1" smtClean="0">
                          <a:solidFill>
                            <a:schemeClr val="tx1"/>
                          </a:solidFill>
                        </a:rPr>
                        <a:t>Ретровирус</a:t>
                      </a:r>
                      <a:endParaRPr lang="ru-RU" sz="14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ru-RU" sz="1600" dirty="0" smtClean="0">
                          <a:solidFill>
                            <a:schemeClr val="tx1"/>
                          </a:solidFill>
                        </a:rPr>
                        <a:t>РНК</a:t>
                      </a:r>
                      <a:endParaRPr lang="ru-RU" sz="16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dirty="0" smtClean="0">
                          <a:solidFill>
                            <a:schemeClr val="tx1"/>
                          </a:solidFill>
                        </a:rPr>
                        <a:t>8 </a:t>
                      </a:r>
                      <a:r>
                        <a:rPr lang="ru-RU" sz="1600" dirty="0" err="1" smtClean="0">
                          <a:solidFill>
                            <a:schemeClr val="tx1"/>
                          </a:solidFill>
                        </a:rPr>
                        <a:t>т.п.н</a:t>
                      </a:r>
                      <a:endParaRPr lang="ru-RU" sz="1600" dirty="0" smtClean="0">
                        <a:solidFill>
                          <a:schemeClr val="tx1"/>
                        </a:solidFill>
                      </a:endParaRPr>
                    </a:p>
                    <a:p>
                      <a:pPr algn="ctr"/>
                      <a:endParaRPr lang="ru-RU" sz="1600" dirty="0">
                        <a:solidFill>
                          <a:schemeClr val="tx1"/>
                        </a:solidFill>
                      </a:endParaRPr>
                    </a:p>
                  </a:txBody>
                  <a:tcPr marL="0" marR="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ru-RU" sz="1400" dirty="0" smtClean="0">
                          <a:solidFill>
                            <a:schemeClr val="tx1"/>
                          </a:solidFill>
                        </a:rPr>
                        <a:t>Делящиеся клетки</a:t>
                      </a:r>
                      <a:endParaRPr lang="ru-RU" sz="1400" dirty="0">
                        <a:solidFill>
                          <a:schemeClr val="tx1"/>
                        </a:solidFill>
                      </a:endParaRPr>
                    </a:p>
                  </a:txBody>
                  <a:tcPr marL="0" marR="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ru-RU" sz="1400" b="1" dirty="0" smtClean="0">
                          <a:solidFill>
                            <a:srgbClr val="008000"/>
                          </a:solidFill>
                        </a:rPr>
                        <a:t>Слабый</a:t>
                      </a:r>
                      <a:endParaRPr lang="ru-RU" sz="1400" b="1" dirty="0">
                        <a:solidFill>
                          <a:srgbClr val="008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ru-RU" sz="1400" dirty="0" smtClean="0">
                          <a:solidFill>
                            <a:schemeClr val="tx1"/>
                          </a:solidFill>
                        </a:rPr>
                        <a:t>Интеграция</a:t>
                      </a:r>
                      <a:endParaRPr lang="ru-RU" sz="1400" dirty="0">
                        <a:solidFill>
                          <a:schemeClr val="tx1"/>
                        </a:solidFill>
                      </a:endParaRPr>
                    </a:p>
                  </a:txBody>
                  <a:tcPr marL="0" marR="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ru-RU" sz="1400" dirty="0" smtClean="0">
                          <a:solidFill>
                            <a:schemeClr val="tx1"/>
                          </a:solidFill>
                        </a:rPr>
                        <a:t>Только </a:t>
                      </a:r>
                      <a:r>
                        <a:rPr lang="ru-RU" sz="1400" dirty="0" err="1" smtClean="0">
                          <a:solidFill>
                            <a:schemeClr val="tx1"/>
                          </a:solidFill>
                        </a:rPr>
                        <a:t>делящ</a:t>
                      </a:r>
                      <a:r>
                        <a:rPr lang="ru-RU" sz="1400" dirty="0" smtClean="0">
                          <a:solidFill>
                            <a:schemeClr val="tx1"/>
                          </a:solidFill>
                        </a:rPr>
                        <a:t>.</a:t>
                      </a:r>
                      <a:r>
                        <a:rPr lang="ru-RU" sz="1400" baseline="0" dirty="0" smtClean="0">
                          <a:solidFill>
                            <a:schemeClr val="tx1"/>
                          </a:solidFill>
                        </a:rPr>
                        <a:t> клетки</a:t>
                      </a:r>
                    </a:p>
                    <a:p>
                      <a:r>
                        <a:rPr lang="ru-RU" sz="1400" dirty="0" smtClean="0">
                          <a:solidFill>
                            <a:schemeClr val="tx1"/>
                          </a:solidFill>
                        </a:rPr>
                        <a:t>Риск онкогенеза</a:t>
                      </a:r>
                      <a:endParaRPr lang="ru-RU" sz="1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ru-RU" sz="1400" dirty="0" smtClean="0">
                          <a:solidFill>
                            <a:schemeClr val="tx1"/>
                          </a:solidFill>
                        </a:rPr>
                        <a:t>Стабильная</a:t>
                      </a:r>
                    </a:p>
                    <a:p>
                      <a:r>
                        <a:rPr lang="ru-RU" sz="1400" dirty="0" smtClean="0">
                          <a:solidFill>
                            <a:schemeClr val="tx1"/>
                          </a:solidFill>
                        </a:rPr>
                        <a:t>экспрессия</a:t>
                      </a:r>
                      <a:endParaRPr lang="ru-RU" sz="1400" dirty="0">
                        <a:solidFill>
                          <a:schemeClr val="tx1"/>
                        </a:solidFill>
                      </a:endParaRPr>
                    </a:p>
                  </a:txBody>
                  <a:tcPr marL="0" marR="0">
                    <a:lnL w="12700" cmpd="sng">
                      <a:noFill/>
                    </a:lnL>
                    <a:lnR w="12700" cmpd="sng">
                      <a:noFill/>
                    </a:lnR>
                    <a:lnT w="12700" cmpd="sng">
                      <a:noFill/>
                    </a:lnT>
                    <a:lnB w="12700" cmpd="sng">
                      <a:noFill/>
                    </a:lnB>
                    <a:lnTlToBr w="12700" cmpd="sng">
                      <a:noFill/>
                      <a:prstDash val="solid"/>
                    </a:lnTlToBr>
                    <a:lnBlToTr w="12700" cmpd="sng">
                      <a:noFill/>
                      <a:prstDash val="solid"/>
                    </a:lnBlToTr>
                  </a:tcPr>
                </a:tc>
              </a:tr>
              <a:tr h="817198">
                <a:tc>
                  <a:txBody>
                    <a:bodyPr/>
                    <a:lstStyle/>
                    <a:p>
                      <a:pPr algn="r"/>
                      <a:r>
                        <a:rPr lang="ru-RU" sz="1400" b="1" dirty="0" err="1" smtClean="0">
                          <a:solidFill>
                            <a:schemeClr val="tx1"/>
                          </a:solidFill>
                        </a:rPr>
                        <a:t>Лентивирус</a:t>
                      </a:r>
                      <a:endParaRPr lang="ru-RU" sz="14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ru-RU" sz="1600" dirty="0" smtClean="0">
                          <a:solidFill>
                            <a:schemeClr val="tx1"/>
                          </a:solidFill>
                        </a:rPr>
                        <a:t>РНК</a:t>
                      </a:r>
                      <a:endParaRPr lang="ru-RU" sz="16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dirty="0" smtClean="0">
                          <a:solidFill>
                            <a:schemeClr val="tx1"/>
                          </a:solidFill>
                        </a:rPr>
                        <a:t>8 </a:t>
                      </a:r>
                      <a:r>
                        <a:rPr lang="ru-RU" sz="1600" dirty="0" err="1" smtClean="0">
                          <a:solidFill>
                            <a:schemeClr val="tx1"/>
                          </a:solidFill>
                        </a:rPr>
                        <a:t>т.п.н</a:t>
                      </a:r>
                      <a:endParaRPr lang="ru-RU" sz="1600" dirty="0" smtClean="0">
                        <a:solidFill>
                          <a:schemeClr val="tx1"/>
                        </a:solidFill>
                      </a:endParaRPr>
                    </a:p>
                    <a:p>
                      <a:pPr algn="ctr"/>
                      <a:endParaRPr lang="ru-RU" sz="16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dirty="0" smtClean="0">
                          <a:solidFill>
                            <a:schemeClr val="tx1"/>
                          </a:solidFill>
                        </a:rPr>
                        <a:t>Широкий</a:t>
                      </a:r>
                    </a:p>
                    <a:p>
                      <a:pPr algn="ctr"/>
                      <a:endParaRPr lang="ru-RU" sz="1400" dirty="0">
                        <a:solidFill>
                          <a:schemeClr val="tx1"/>
                        </a:solidFill>
                      </a:endParaRPr>
                    </a:p>
                  </a:txBody>
                  <a:tcPr marL="0" marR="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solidFill>
                            <a:srgbClr val="008000"/>
                          </a:solidFill>
                        </a:rPr>
                        <a:t>Слабый</a:t>
                      </a:r>
                    </a:p>
                    <a:p>
                      <a:pPr algn="ctr"/>
                      <a:endParaRPr lang="ru-RU" sz="1400" b="1" dirty="0">
                        <a:solidFill>
                          <a:srgbClr val="008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ru-RU" sz="1400" dirty="0" smtClean="0">
                          <a:solidFill>
                            <a:schemeClr val="tx1"/>
                          </a:solidFill>
                        </a:rPr>
                        <a:t>Интеграция</a:t>
                      </a:r>
                      <a:endParaRPr lang="ru-RU" sz="1400" dirty="0">
                        <a:solidFill>
                          <a:schemeClr val="tx1"/>
                        </a:solidFill>
                      </a:endParaRPr>
                    </a:p>
                  </a:txBody>
                  <a:tcPr marL="0" marR="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solidFill>
                            <a:schemeClr val="tx1"/>
                          </a:solidFill>
                        </a:rPr>
                        <a:t>Риск онкогенеза</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ru-RU" sz="1400" dirty="0" smtClean="0">
                          <a:solidFill>
                            <a:schemeClr val="tx1"/>
                          </a:solidFill>
                        </a:rPr>
                        <a:t>Стабильная</a:t>
                      </a:r>
                    </a:p>
                    <a:p>
                      <a:r>
                        <a:rPr lang="ru-RU" sz="1400" dirty="0" smtClean="0">
                          <a:solidFill>
                            <a:schemeClr val="tx1"/>
                          </a:solidFill>
                        </a:rPr>
                        <a:t>экспрессия</a:t>
                      </a:r>
                    </a:p>
                    <a:p>
                      <a:endParaRPr lang="ru-RU" sz="1400" dirty="0">
                        <a:solidFill>
                          <a:schemeClr val="tx1"/>
                        </a:solidFill>
                      </a:endParaRPr>
                    </a:p>
                  </a:txBody>
                  <a:tcPr marL="0" marR="0">
                    <a:lnL w="12700" cmpd="sng">
                      <a:noFill/>
                    </a:lnL>
                    <a:lnR w="12700" cmpd="sng">
                      <a:noFill/>
                    </a:lnR>
                    <a:lnT w="12700" cmpd="sng">
                      <a:noFill/>
                    </a:lnT>
                    <a:lnB w="12700" cmpd="sng">
                      <a:noFill/>
                    </a:lnB>
                    <a:lnTlToBr w="12700" cmpd="sng">
                      <a:noFill/>
                      <a:prstDash val="solid"/>
                    </a:lnTlToBr>
                    <a:lnBlToTr w="12700" cmpd="sng">
                      <a:noFill/>
                      <a:prstDash val="solid"/>
                    </a:lnBlToTr>
                  </a:tcPr>
                </a:tc>
              </a:tr>
              <a:tr h="817198">
                <a:tc>
                  <a:txBody>
                    <a:bodyPr/>
                    <a:lstStyle/>
                    <a:p>
                      <a:pPr algn="r"/>
                      <a:r>
                        <a:rPr lang="en-US" sz="1400" b="1" dirty="0" smtClean="0">
                          <a:solidFill>
                            <a:schemeClr val="tx1"/>
                          </a:solidFill>
                        </a:rPr>
                        <a:t>AAV</a:t>
                      </a:r>
                      <a:endParaRPr lang="ru-RU" sz="14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ru-RU" sz="1600" dirty="0" err="1" smtClean="0">
                          <a:solidFill>
                            <a:schemeClr val="tx1"/>
                          </a:solidFill>
                        </a:rPr>
                        <a:t>оцДНК</a:t>
                      </a:r>
                      <a:endParaRPr lang="ru-RU" sz="16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solidFill>
                        </a:rPr>
                        <a:t>&lt;</a:t>
                      </a:r>
                      <a:r>
                        <a:rPr lang="en-US" sz="1600" dirty="0" smtClean="0">
                          <a:solidFill>
                            <a:schemeClr val="tx1"/>
                          </a:solidFill>
                        </a:rPr>
                        <a:t>5</a:t>
                      </a:r>
                      <a:r>
                        <a:rPr lang="ru-RU" sz="1600" dirty="0" smtClean="0">
                          <a:solidFill>
                            <a:schemeClr val="tx1"/>
                          </a:solidFill>
                        </a:rPr>
                        <a:t> </a:t>
                      </a:r>
                      <a:r>
                        <a:rPr lang="ru-RU" sz="1600" dirty="0" err="1" smtClean="0">
                          <a:solidFill>
                            <a:schemeClr val="tx1"/>
                          </a:solidFill>
                        </a:rPr>
                        <a:t>т.п.н</a:t>
                      </a:r>
                      <a:endParaRPr lang="ru-RU" sz="1600" dirty="0" smtClean="0">
                        <a:solidFill>
                          <a:schemeClr val="tx1"/>
                        </a:solidFill>
                      </a:endParaRPr>
                    </a:p>
                    <a:p>
                      <a:pPr algn="ctr"/>
                      <a:endParaRPr lang="ru-RU" sz="16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dirty="0" smtClean="0">
                          <a:solidFill>
                            <a:schemeClr val="tx1"/>
                          </a:solidFill>
                        </a:rPr>
                        <a:t>Широкий</a:t>
                      </a:r>
                    </a:p>
                    <a:p>
                      <a:pPr algn="ctr"/>
                      <a:endParaRPr lang="ru-RU" sz="1400" dirty="0">
                        <a:solidFill>
                          <a:schemeClr val="tx1"/>
                        </a:solidFill>
                      </a:endParaRPr>
                    </a:p>
                  </a:txBody>
                  <a:tcPr marL="0" marR="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solidFill>
                            <a:srgbClr val="008000"/>
                          </a:solidFill>
                        </a:rPr>
                        <a:t>Слабый</a:t>
                      </a:r>
                    </a:p>
                    <a:p>
                      <a:pPr algn="ctr"/>
                      <a:endParaRPr lang="ru-RU" sz="1400" b="1" dirty="0">
                        <a:solidFill>
                          <a:srgbClr val="008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ru-RU" sz="1400" dirty="0" err="1" smtClean="0">
                          <a:solidFill>
                            <a:schemeClr val="tx1"/>
                          </a:solidFill>
                        </a:rPr>
                        <a:t>Эписома</a:t>
                      </a:r>
                      <a:r>
                        <a:rPr lang="ru-RU" sz="1400" dirty="0" smtClean="0">
                          <a:solidFill>
                            <a:schemeClr val="tx1"/>
                          </a:solidFill>
                        </a:rPr>
                        <a:t> (</a:t>
                      </a:r>
                      <a:r>
                        <a:rPr lang="en-US" sz="1400" dirty="0" smtClean="0">
                          <a:solidFill>
                            <a:schemeClr val="tx1"/>
                          </a:solidFill>
                        </a:rPr>
                        <a:t>&gt;90%)</a:t>
                      </a:r>
                    </a:p>
                    <a:p>
                      <a:pPr algn="ctr"/>
                      <a:r>
                        <a:rPr lang="ru-RU" sz="1400" dirty="0" smtClean="0">
                          <a:solidFill>
                            <a:schemeClr val="tx1"/>
                          </a:solidFill>
                        </a:rPr>
                        <a:t>Ин-</a:t>
                      </a:r>
                      <a:r>
                        <a:rPr lang="ru-RU" sz="1400" dirty="0" err="1" smtClean="0">
                          <a:solidFill>
                            <a:schemeClr val="tx1"/>
                          </a:solidFill>
                        </a:rPr>
                        <a:t>ция</a:t>
                      </a:r>
                      <a:r>
                        <a:rPr lang="ru-RU" sz="1400" dirty="0" smtClean="0">
                          <a:solidFill>
                            <a:schemeClr val="tx1"/>
                          </a:solidFill>
                        </a:rPr>
                        <a:t> </a:t>
                      </a:r>
                      <a:r>
                        <a:rPr lang="en-US" sz="1400" dirty="0" smtClean="0">
                          <a:solidFill>
                            <a:schemeClr val="tx1"/>
                          </a:solidFill>
                        </a:rPr>
                        <a:t>(&lt;10%)</a:t>
                      </a:r>
                      <a:endParaRPr lang="ru-RU" sz="1400" dirty="0">
                        <a:solidFill>
                          <a:schemeClr val="tx1"/>
                        </a:solidFill>
                      </a:endParaRPr>
                    </a:p>
                  </a:txBody>
                  <a:tcPr marL="0" marR="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ru-RU" sz="1400" dirty="0" smtClean="0">
                          <a:solidFill>
                            <a:schemeClr val="tx1"/>
                          </a:solidFill>
                        </a:rPr>
                        <a:t>Низкая емкость</a:t>
                      </a:r>
                      <a:endParaRPr lang="ru-RU" sz="1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ru-RU" sz="1400" dirty="0" smtClean="0">
                          <a:solidFill>
                            <a:schemeClr val="tx1"/>
                          </a:solidFill>
                        </a:rPr>
                        <a:t>Слабый</a:t>
                      </a:r>
                      <a:r>
                        <a:rPr lang="ru-RU" sz="1400" baseline="0" dirty="0" smtClean="0">
                          <a:solidFill>
                            <a:schemeClr val="tx1"/>
                          </a:solidFill>
                        </a:rPr>
                        <a:t> </a:t>
                      </a:r>
                      <a:r>
                        <a:rPr lang="ru-RU" sz="1400" baseline="0" dirty="0" err="1" smtClean="0">
                          <a:solidFill>
                            <a:schemeClr val="tx1"/>
                          </a:solidFill>
                        </a:rPr>
                        <a:t>иммун</a:t>
                      </a:r>
                      <a:r>
                        <a:rPr lang="ru-RU" sz="1400" baseline="0" dirty="0" smtClean="0">
                          <a:solidFill>
                            <a:schemeClr val="tx1"/>
                          </a:solidFill>
                        </a:rPr>
                        <a:t>. ответ</a:t>
                      </a:r>
                    </a:p>
                    <a:p>
                      <a:r>
                        <a:rPr lang="ru-RU" sz="1400" baseline="0" dirty="0" smtClean="0">
                          <a:solidFill>
                            <a:schemeClr val="tx1"/>
                          </a:solidFill>
                        </a:rPr>
                        <a:t>Непатогенный</a:t>
                      </a:r>
                      <a:endParaRPr lang="ru-RU" sz="1400" dirty="0">
                        <a:solidFill>
                          <a:schemeClr val="tx1"/>
                        </a:solidFill>
                      </a:endParaRPr>
                    </a:p>
                  </a:txBody>
                  <a:tcPr marL="0" marR="0">
                    <a:lnL w="12700" cmpd="sng">
                      <a:noFill/>
                    </a:lnL>
                    <a:lnR w="12700" cmpd="sng">
                      <a:noFill/>
                    </a:lnR>
                    <a:lnT w="12700" cmpd="sng">
                      <a:noFill/>
                    </a:lnT>
                    <a:lnB w="12700" cmpd="sng">
                      <a:noFill/>
                    </a:lnB>
                    <a:lnTlToBr w="12700" cmpd="sng">
                      <a:noFill/>
                      <a:prstDash val="solid"/>
                    </a:lnTlToBr>
                    <a:lnBlToTr w="12700" cmpd="sng">
                      <a:noFill/>
                      <a:prstDash val="solid"/>
                    </a:lnBlToTr>
                  </a:tcPr>
                </a:tc>
              </a:tr>
              <a:tr h="817198">
                <a:tc>
                  <a:txBody>
                    <a:bodyPr/>
                    <a:lstStyle/>
                    <a:p>
                      <a:pPr algn="r"/>
                      <a:r>
                        <a:rPr lang="en-US" sz="1400" b="1" dirty="0" smtClean="0">
                          <a:solidFill>
                            <a:schemeClr val="tx1"/>
                          </a:solidFill>
                        </a:rPr>
                        <a:t>HSV-1</a:t>
                      </a:r>
                      <a:endParaRPr lang="ru-RU" sz="14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ru-RU" sz="1600" dirty="0" err="1" smtClean="0">
                          <a:solidFill>
                            <a:schemeClr val="tx1"/>
                          </a:solidFill>
                        </a:rPr>
                        <a:t>дцДНК</a:t>
                      </a:r>
                      <a:endParaRPr lang="ru-RU" sz="16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smtClean="0">
                          <a:solidFill>
                            <a:schemeClr val="tx1"/>
                          </a:solidFill>
                        </a:rPr>
                        <a:t>40 </a:t>
                      </a:r>
                      <a:r>
                        <a:rPr lang="ru-RU" sz="1600" dirty="0" err="1" smtClean="0">
                          <a:solidFill>
                            <a:schemeClr val="tx1"/>
                          </a:solidFill>
                        </a:rPr>
                        <a:t>т.п.н</a:t>
                      </a:r>
                      <a:r>
                        <a:rPr lang="ru-RU" sz="1600" dirty="0" smtClean="0">
                          <a:solidFill>
                            <a:schemeClr val="tx1"/>
                          </a:solidFill>
                        </a:rPr>
                        <a:t>.</a:t>
                      </a:r>
                      <a:endParaRPr lang="ru-RU" sz="16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ru-RU" sz="1400" dirty="0" smtClean="0">
                          <a:solidFill>
                            <a:schemeClr val="tx1"/>
                          </a:solidFill>
                        </a:rPr>
                        <a:t>Нейроны</a:t>
                      </a:r>
                      <a:endParaRPr lang="ru-RU" sz="1400" dirty="0">
                        <a:solidFill>
                          <a:schemeClr val="tx1"/>
                        </a:solidFill>
                      </a:endParaRPr>
                    </a:p>
                  </a:txBody>
                  <a:tcPr marL="0" marR="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solidFill>
                            <a:srgbClr val="FF0000"/>
                          </a:solidFill>
                        </a:rPr>
                        <a:t>Сильный</a:t>
                      </a:r>
                    </a:p>
                    <a:p>
                      <a:pPr algn="ctr"/>
                      <a:endParaRPr lang="ru-RU" sz="1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dirty="0" err="1" smtClean="0">
                          <a:solidFill>
                            <a:schemeClr val="tx1"/>
                          </a:solidFill>
                        </a:rPr>
                        <a:t>Эписома</a:t>
                      </a:r>
                      <a:endParaRPr lang="ru-RU" sz="1400" dirty="0" smtClean="0">
                        <a:solidFill>
                          <a:schemeClr val="tx1"/>
                        </a:solidFill>
                      </a:endParaRPr>
                    </a:p>
                  </a:txBody>
                  <a:tcPr marL="0" marR="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0" dirty="0" smtClean="0">
                          <a:solidFill>
                            <a:schemeClr val="tx1"/>
                          </a:solidFill>
                        </a:rPr>
                        <a:t>И</a:t>
                      </a:r>
                      <a:r>
                        <a:rPr lang="ru-RU" sz="1400" dirty="0" smtClean="0">
                          <a:solidFill>
                            <a:schemeClr val="tx1"/>
                          </a:solidFill>
                        </a:rPr>
                        <a:t>ммунный ответ</a:t>
                      </a:r>
                    </a:p>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solidFill>
                            <a:schemeClr val="tx1"/>
                          </a:solidFill>
                        </a:rPr>
                        <a:t>Непостоянная экспрессия</a:t>
                      </a:r>
                    </a:p>
                    <a:p>
                      <a:endParaRPr lang="ru-RU" sz="1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ru-RU" sz="1400" dirty="0" smtClean="0">
                          <a:solidFill>
                            <a:schemeClr val="tx1"/>
                          </a:solidFill>
                        </a:rPr>
                        <a:t>Большая емкость</a:t>
                      </a:r>
                    </a:p>
                    <a:p>
                      <a:r>
                        <a:rPr lang="ru-RU" sz="1400" dirty="0" smtClean="0">
                          <a:solidFill>
                            <a:schemeClr val="tx1"/>
                          </a:solidFill>
                        </a:rPr>
                        <a:t>Ограниченный тропизм</a:t>
                      </a:r>
                      <a:endParaRPr lang="ru-RU" sz="1400" dirty="0">
                        <a:solidFill>
                          <a:schemeClr val="tx1"/>
                        </a:solidFill>
                      </a:endParaRPr>
                    </a:p>
                  </a:txBody>
                  <a:tcPr marL="0" marR="0">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41533827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07504" y="2132856"/>
            <a:ext cx="8928992" cy="3888432"/>
          </a:xfrm>
          <a:prstGeom prst="rect">
            <a:avLst/>
          </a:prstGeom>
          <a:noFill/>
          <a:ln>
            <a:noFill/>
          </a:ln>
        </p:spPr>
      </p:pic>
      <p:sp>
        <p:nvSpPr>
          <p:cNvPr id="5" name="TextBox 4"/>
          <p:cNvSpPr txBox="1"/>
          <p:nvPr/>
        </p:nvSpPr>
        <p:spPr>
          <a:xfrm>
            <a:off x="250270" y="260648"/>
            <a:ext cx="8642210" cy="984885"/>
          </a:xfrm>
          <a:prstGeom prst="rect">
            <a:avLst/>
          </a:prstGeom>
          <a:noFill/>
        </p:spPr>
        <p:txBody>
          <a:bodyPr wrap="square" rtlCol="0">
            <a:spAutoFit/>
          </a:bodyPr>
          <a:lstStyle/>
          <a:p>
            <a:pPr algn="ctr"/>
            <a:r>
              <a:rPr lang="ru-RU" sz="2400" dirty="0" smtClean="0">
                <a:solidFill>
                  <a:schemeClr val="bg2">
                    <a:lumMod val="50000"/>
                  </a:schemeClr>
                </a:solidFill>
              </a:rPr>
              <a:t>Изменение интереса к вирусным векторам</a:t>
            </a:r>
          </a:p>
          <a:p>
            <a:pPr algn="ctr"/>
            <a:r>
              <a:rPr lang="ru-RU" dirty="0" smtClean="0"/>
              <a:t>приводится по публикации</a:t>
            </a:r>
          </a:p>
          <a:p>
            <a:pPr algn="ctr"/>
            <a:r>
              <a:rPr lang="en-US" sz="1600" i="1" dirty="0"/>
              <a:t>A. N. </a:t>
            </a:r>
            <a:r>
              <a:rPr lang="en-US" sz="1600" i="1" dirty="0" err="1"/>
              <a:t>Lukashev</a:t>
            </a:r>
            <a:r>
              <a:rPr lang="en-US" sz="1600" i="1" dirty="0"/>
              <a:t>, A. A. </a:t>
            </a:r>
            <a:r>
              <a:rPr lang="en-US" sz="1600" i="1" dirty="0" err="1"/>
              <a:t>Zamyatnin</a:t>
            </a:r>
            <a:r>
              <a:rPr lang="en-US" sz="1600" i="1" dirty="0"/>
              <a:t>, Jr., 2016, published in </a:t>
            </a:r>
            <a:r>
              <a:rPr lang="en-US" sz="1600" i="1" dirty="0" err="1"/>
              <a:t>Biokhimiya</a:t>
            </a:r>
            <a:r>
              <a:rPr lang="en-US" sz="1600" i="1" dirty="0"/>
              <a:t>, 2016, Vol. 81, No. 7, pp. </a:t>
            </a:r>
            <a:r>
              <a:rPr lang="en-US" sz="1600" i="1" dirty="0" smtClean="0"/>
              <a:t>926-936</a:t>
            </a:r>
            <a:endParaRPr lang="ru-RU" sz="1600" dirty="0"/>
          </a:p>
        </p:txBody>
      </p:sp>
    </p:spTree>
    <p:extLst>
      <p:ext uri="{BB962C8B-B14F-4D97-AF65-F5344CB8AC3E}">
        <p14:creationId xmlns:p14="http://schemas.microsoft.com/office/powerpoint/2010/main" val="8315400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2438723"/>
            <a:ext cx="9080828" cy="2138780"/>
            <a:chOff x="0" y="1647278"/>
            <a:chExt cx="9080828" cy="213878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00808"/>
              <a:ext cx="4817952" cy="1973576"/>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4991" y="1647278"/>
              <a:ext cx="4665837" cy="2027105"/>
            </a:xfrm>
            <a:prstGeom prst="rect">
              <a:avLst/>
            </a:prstGeom>
          </p:spPr>
        </p:pic>
        <p:sp>
          <p:nvSpPr>
            <p:cNvPr id="4" name="TextBox 3"/>
            <p:cNvSpPr txBox="1"/>
            <p:nvPr/>
          </p:nvSpPr>
          <p:spPr>
            <a:xfrm>
              <a:off x="2021548" y="3509059"/>
              <a:ext cx="1833155" cy="276999"/>
            </a:xfrm>
            <a:prstGeom prst="rect">
              <a:avLst/>
            </a:prstGeom>
            <a:solidFill>
              <a:schemeClr val="bg1"/>
            </a:solidFill>
          </p:spPr>
          <p:txBody>
            <a:bodyPr wrap="square" rtlCol="0">
              <a:spAutoFit/>
            </a:bodyPr>
            <a:lstStyle/>
            <a:p>
              <a:r>
                <a:rPr lang="ru-RU" sz="1200" b="1" dirty="0" smtClean="0"/>
                <a:t>Количество разработок</a:t>
              </a:r>
              <a:endParaRPr lang="ru-RU" sz="1200" b="1" dirty="0"/>
            </a:p>
          </p:txBody>
        </p:sp>
        <p:sp>
          <p:nvSpPr>
            <p:cNvPr id="5" name="TextBox 4"/>
            <p:cNvSpPr txBox="1"/>
            <p:nvPr/>
          </p:nvSpPr>
          <p:spPr>
            <a:xfrm>
              <a:off x="6798008" y="3508113"/>
              <a:ext cx="1833155" cy="276999"/>
            </a:xfrm>
            <a:prstGeom prst="rect">
              <a:avLst/>
            </a:prstGeom>
            <a:solidFill>
              <a:schemeClr val="bg1"/>
            </a:solidFill>
          </p:spPr>
          <p:txBody>
            <a:bodyPr wrap="square" rtlCol="0">
              <a:spAutoFit/>
            </a:bodyPr>
            <a:lstStyle/>
            <a:p>
              <a:r>
                <a:rPr lang="ru-RU" sz="1200" b="1" dirty="0" smtClean="0"/>
                <a:t>Количество разработок</a:t>
              </a:r>
              <a:endParaRPr lang="ru-RU" sz="1200" b="1" dirty="0"/>
            </a:p>
          </p:txBody>
        </p:sp>
      </p:grpSp>
      <p:sp>
        <p:nvSpPr>
          <p:cNvPr id="7" name="TextBox 6"/>
          <p:cNvSpPr txBox="1"/>
          <p:nvPr/>
        </p:nvSpPr>
        <p:spPr>
          <a:xfrm>
            <a:off x="5076055" y="1700808"/>
            <a:ext cx="3456385" cy="338554"/>
          </a:xfrm>
          <a:prstGeom prst="rect">
            <a:avLst/>
          </a:prstGeom>
          <a:noFill/>
        </p:spPr>
        <p:txBody>
          <a:bodyPr wrap="square" rtlCol="0">
            <a:spAutoFit/>
          </a:bodyPr>
          <a:lstStyle/>
          <a:p>
            <a:r>
              <a:rPr lang="ru-RU" sz="1600" dirty="0" smtClean="0"/>
              <a:t>Конструкции на основе </a:t>
            </a:r>
            <a:r>
              <a:rPr lang="ru-RU" sz="1600" dirty="0" err="1" smtClean="0"/>
              <a:t>лентивируса</a:t>
            </a:r>
            <a:endParaRPr lang="ru-RU" sz="1600" dirty="0"/>
          </a:p>
        </p:txBody>
      </p:sp>
      <p:sp>
        <p:nvSpPr>
          <p:cNvPr id="8" name="TextBox 7"/>
          <p:cNvSpPr txBox="1"/>
          <p:nvPr/>
        </p:nvSpPr>
        <p:spPr>
          <a:xfrm>
            <a:off x="805796" y="1700808"/>
            <a:ext cx="2736304" cy="338554"/>
          </a:xfrm>
          <a:prstGeom prst="rect">
            <a:avLst/>
          </a:prstGeom>
          <a:noFill/>
        </p:spPr>
        <p:txBody>
          <a:bodyPr wrap="square" rtlCol="0">
            <a:spAutoFit/>
          </a:bodyPr>
          <a:lstStyle/>
          <a:p>
            <a:r>
              <a:rPr lang="ru-RU" sz="1600" dirty="0" smtClean="0"/>
              <a:t>Конструкции на основе </a:t>
            </a:r>
            <a:r>
              <a:rPr lang="en-US" sz="1600" dirty="0" smtClean="0"/>
              <a:t>AAV</a:t>
            </a:r>
            <a:endParaRPr lang="ru-RU" sz="1600" dirty="0"/>
          </a:p>
        </p:txBody>
      </p:sp>
      <p:sp>
        <p:nvSpPr>
          <p:cNvPr id="9" name="TextBox 8"/>
          <p:cNvSpPr txBox="1"/>
          <p:nvPr/>
        </p:nvSpPr>
        <p:spPr>
          <a:xfrm>
            <a:off x="3291524" y="341796"/>
            <a:ext cx="3456385" cy="461665"/>
          </a:xfrm>
          <a:prstGeom prst="rect">
            <a:avLst/>
          </a:prstGeom>
          <a:noFill/>
        </p:spPr>
        <p:txBody>
          <a:bodyPr wrap="square" rtlCol="0">
            <a:spAutoFit/>
          </a:bodyPr>
          <a:lstStyle/>
          <a:p>
            <a:r>
              <a:rPr lang="en-US" sz="2400" dirty="0" smtClean="0">
                <a:solidFill>
                  <a:schemeClr val="bg2">
                    <a:lumMod val="50000"/>
                  </a:schemeClr>
                </a:solidFill>
              </a:rPr>
              <a:t>AAV      vs</a:t>
            </a:r>
            <a:r>
              <a:rPr lang="ru-RU" sz="2400" dirty="0" smtClean="0">
                <a:solidFill>
                  <a:schemeClr val="bg2">
                    <a:lumMod val="50000"/>
                  </a:schemeClr>
                </a:solidFill>
              </a:rPr>
              <a:t> </a:t>
            </a:r>
            <a:r>
              <a:rPr lang="en-US" sz="2400" dirty="0" smtClean="0">
                <a:solidFill>
                  <a:schemeClr val="bg2">
                    <a:lumMod val="50000"/>
                  </a:schemeClr>
                </a:solidFill>
              </a:rPr>
              <a:t>    </a:t>
            </a:r>
            <a:r>
              <a:rPr lang="ru-RU" sz="2400" dirty="0" err="1" smtClean="0">
                <a:solidFill>
                  <a:schemeClr val="bg2">
                    <a:lumMod val="50000"/>
                  </a:schemeClr>
                </a:solidFill>
              </a:rPr>
              <a:t>лентивирус</a:t>
            </a:r>
            <a:endParaRPr lang="ru-RU" sz="2400" dirty="0">
              <a:solidFill>
                <a:schemeClr val="bg2">
                  <a:lumMod val="50000"/>
                </a:schemeClr>
              </a:solidFill>
            </a:endParaRPr>
          </a:p>
        </p:txBody>
      </p:sp>
    </p:spTree>
    <p:extLst>
      <p:ext uri="{BB962C8B-B14F-4D97-AF65-F5344CB8AC3E}">
        <p14:creationId xmlns:p14="http://schemas.microsoft.com/office/powerpoint/2010/main" val="6084876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6199" y="1340768"/>
            <a:ext cx="6419850" cy="5095875"/>
          </a:xfrm>
          <a:prstGeom prst="rect">
            <a:avLst/>
          </a:prstGeom>
        </p:spPr>
      </p:pic>
      <p:sp>
        <p:nvSpPr>
          <p:cNvPr id="7" name="TextBox 6"/>
          <p:cNvSpPr txBox="1"/>
          <p:nvPr/>
        </p:nvSpPr>
        <p:spPr>
          <a:xfrm>
            <a:off x="1600432" y="404663"/>
            <a:ext cx="5991384" cy="461665"/>
          </a:xfrm>
          <a:prstGeom prst="rect">
            <a:avLst/>
          </a:prstGeom>
          <a:noFill/>
        </p:spPr>
        <p:txBody>
          <a:bodyPr wrap="none" rtlCol="0">
            <a:spAutoFit/>
          </a:bodyPr>
          <a:lstStyle/>
          <a:p>
            <a:pPr algn="just"/>
            <a:r>
              <a:rPr lang="ru-RU" sz="2400" dirty="0" smtClean="0">
                <a:solidFill>
                  <a:schemeClr val="bg2">
                    <a:lumMod val="50000"/>
                  </a:schemeClr>
                </a:solidFill>
              </a:rPr>
              <a:t>Основные направления разработок для </a:t>
            </a:r>
            <a:r>
              <a:rPr lang="en-US" sz="2400" dirty="0" smtClean="0">
                <a:solidFill>
                  <a:schemeClr val="bg2">
                    <a:lumMod val="50000"/>
                  </a:schemeClr>
                </a:solidFill>
              </a:rPr>
              <a:t>AAV</a:t>
            </a:r>
            <a:endParaRPr lang="ru-RU" sz="2400" dirty="0">
              <a:solidFill>
                <a:schemeClr val="bg2">
                  <a:lumMod val="50000"/>
                </a:schemeClr>
              </a:solidFill>
            </a:endParaRPr>
          </a:p>
        </p:txBody>
      </p:sp>
    </p:spTree>
    <p:extLst>
      <p:ext uri="{BB962C8B-B14F-4D97-AF65-F5344CB8AC3E}">
        <p14:creationId xmlns:p14="http://schemas.microsoft.com/office/powerpoint/2010/main" val="33577547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33614" y="404663"/>
            <a:ext cx="7125027" cy="461665"/>
          </a:xfrm>
          <a:prstGeom prst="rect">
            <a:avLst/>
          </a:prstGeom>
          <a:noFill/>
        </p:spPr>
        <p:txBody>
          <a:bodyPr wrap="none" rtlCol="0">
            <a:spAutoFit/>
          </a:bodyPr>
          <a:lstStyle/>
          <a:p>
            <a:pPr algn="just"/>
            <a:r>
              <a:rPr lang="ru-RU" sz="2400" dirty="0" smtClean="0">
                <a:solidFill>
                  <a:schemeClr val="bg2">
                    <a:lumMod val="50000"/>
                  </a:schemeClr>
                </a:solidFill>
              </a:rPr>
              <a:t>Основные направления разработок для </a:t>
            </a:r>
            <a:r>
              <a:rPr lang="ru-RU" sz="2400" dirty="0" err="1" smtClean="0">
                <a:solidFill>
                  <a:schemeClr val="bg2">
                    <a:lumMod val="50000"/>
                  </a:schemeClr>
                </a:solidFill>
              </a:rPr>
              <a:t>лентивируса</a:t>
            </a:r>
            <a:endParaRPr lang="ru-RU" sz="2400" dirty="0">
              <a:solidFill>
                <a:schemeClr val="bg2">
                  <a:lumMod val="50000"/>
                </a:schemeClr>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569" y="1220392"/>
            <a:ext cx="6552728" cy="5176853"/>
          </a:xfrm>
          <a:prstGeom prst="rect">
            <a:avLst/>
          </a:prstGeom>
        </p:spPr>
      </p:pic>
    </p:spTree>
    <p:extLst>
      <p:ext uri="{BB962C8B-B14F-4D97-AF65-F5344CB8AC3E}">
        <p14:creationId xmlns:p14="http://schemas.microsoft.com/office/powerpoint/2010/main" val="34954919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260648"/>
            <a:ext cx="6203032" cy="1143000"/>
          </a:xfrm>
        </p:spPr>
        <p:txBody>
          <a:bodyPr/>
          <a:lstStyle/>
          <a:p>
            <a:pPr algn="l"/>
            <a:r>
              <a:rPr lang="ru-RU" dirty="0" smtClean="0">
                <a:solidFill>
                  <a:schemeClr val="bg2">
                    <a:lumMod val="50000"/>
                  </a:schemeClr>
                </a:solidFill>
              </a:rPr>
              <a:t>Содержание сообщения</a:t>
            </a:r>
            <a:endParaRPr lang="ru-RU" dirty="0">
              <a:solidFill>
                <a:schemeClr val="bg2">
                  <a:lumMod val="50000"/>
                </a:schemeClr>
              </a:solidFill>
            </a:endParaRPr>
          </a:p>
        </p:txBody>
      </p:sp>
      <p:sp>
        <p:nvSpPr>
          <p:cNvPr id="3" name="Content Placeholder 2"/>
          <p:cNvSpPr>
            <a:spLocks noGrp="1"/>
          </p:cNvSpPr>
          <p:nvPr>
            <p:ph idx="1"/>
          </p:nvPr>
        </p:nvSpPr>
        <p:spPr>
          <a:xfrm>
            <a:off x="1907704" y="1628800"/>
            <a:ext cx="5626968" cy="4525963"/>
          </a:xfrm>
        </p:spPr>
        <p:txBody>
          <a:bodyPr/>
          <a:lstStyle/>
          <a:p>
            <a:r>
              <a:rPr lang="ru-RU" dirty="0" smtClean="0">
                <a:solidFill>
                  <a:schemeClr val="tx1">
                    <a:lumMod val="65000"/>
                    <a:lumOff val="35000"/>
                  </a:schemeClr>
                </a:solidFill>
              </a:rPr>
              <a:t>Что такое генная терапия </a:t>
            </a:r>
          </a:p>
          <a:p>
            <a:r>
              <a:rPr lang="ru-RU" dirty="0" smtClean="0">
                <a:solidFill>
                  <a:schemeClr val="tx1">
                    <a:lumMod val="65000"/>
                    <a:lumOff val="35000"/>
                  </a:schemeClr>
                </a:solidFill>
              </a:rPr>
              <a:t>История</a:t>
            </a:r>
          </a:p>
          <a:p>
            <a:r>
              <a:rPr lang="ru-RU" dirty="0" smtClean="0">
                <a:solidFill>
                  <a:schemeClr val="tx1">
                    <a:lumMod val="65000"/>
                    <a:lumOff val="35000"/>
                  </a:schemeClr>
                </a:solidFill>
              </a:rPr>
              <a:t>Обзор векторов</a:t>
            </a:r>
          </a:p>
          <a:p>
            <a:r>
              <a:rPr lang="ru-RU" dirty="0" smtClean="0">
                <a:solidFill>
                  <a:schemeClr val="tx1">
                    <a:lumMod val="65000"/>
                    <a:lumOff val="35000"/>
                  </a:schemeClr>
                </a:solidFill>
              </a:rPr>
              <a:t>Плюсы и минусы векторов</a:t>
            </a:r>
          </a:p>
          <a:p>
            <a:r>
              <a:rPr lang="ru-RU" dirty="0" smtClean="0">
                <a:solidFill>
                  <a:schemeClr val="tx1">
                    <a:lumMod val="65000"/>
                    <a:lumOff val="35000"/>
                  </a:schemeClr>
                </a:solidFill>
              </a:rPr>
              <a:t>Невирусн</a:t>
            </a:r>
            <a:r>
              <a:rPr lang="ru-RU" dirty="0" smtClean="0">
                <a:solidFill>
                  <a:schemeClr val="tx1">
                    <a:lumMod val="65000"/>
                    <a:lumOff val="35000"/>
                  </a:schemeClr>
                </a:solidFill>
              </a:rPr>
              <a:t>ые</a:t>
            </a:r>
            <a:r>
              <a:rPr lang="ru-RU" dirty="0" smtClean="0">
                <a:solidFill>
                  <a:schemeClr val="tx1">
                    <a:lumMod val="65000"/>
                    <a:lumOff val="35000"/>
                  </a:schemeClr>
                </a:solidFill>
              </a:rPr>
              <a:t> </a:t>
            </a:r>
            <a:r>
              <a:rPr lang="ru-RU" dirty="0" smtClean="0">
                <a:solidFill>
                  <a:schemeClr val="tx1">
                    <a:lumMod val="65000"/>
                    <a:lumOff val="35000"/>
                  </a:schemeClr>
                </a:solidFill>
              </a:rPr>
              <a:t>методы</a:t>
            </a:r>
          </a:p>
          <a:p>
            <a:r>
              <a:rPr lang="ru-RU" dirty="0" smtClean="0">
                <a:solidFill>
                  <a:schemeClr val="tx1">
                    <a:lumMod val="65000"/>
                    <a:lumOff val="35000"/>
                  </a:schemeClr>
                </a:solidFill>
              </a:rPr>
              <a:t>Успехи генной терапии</a:t>
            </a:r>
          </a:p>
          <a:p>
            <a:r>
              <a:rPr lang="ru-RU" dirty="0" smtClean="0">
                <a:solidFill>
                  <a:schemeClr val="tx1">
                    <a:lumMod val="65000"/>
                    <a:lumOff val="35000"/>
                  </a:schemeClr>
                </a:solidFill>
              </a:rPr>
              <a:t>Проблемы</a:t>
            </a:r>
          </a:p>
          <a:p>
            <a:endParaRPr lang="ru-RU" dirty="0"/>
          </a:p>
        </p:txBody>
      </p:sp>
    </p:spTree>
    <p:extLst>
      <p:ext uri="{BB962C8B-B14F-4D97-AF65-F5344CB8AC3E}">
        <p14:creationId xmlns:p14="http://schemas.microsoft.com/office/powerpoint/2010/main" val="37489824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2708920"/>
            <a:ext cx="6552728" cy="1446550"/>
          </a:xfrm>
          <a:prstGeom prst="rect">
            <a:avLst/>
          </a:prstGeom>
          <a:noFill/>
        </p:spPr>
        <p:txBody>
          <a:bodyPr wrap="square" rtlCol="0">
            <a:spAutoFit/>
          </a:bodyPr>
          <a:lstStyle/>
          <a:p>
            <a:pPr algn="ctr"/>
            <a:r>
              <a:rPr lang="ru-RU" sz="4400" dirty="0" smtClean="0">
                <a:solidFill>
                  <a:schemeClr val="bg2">
                    <a:lumMod val="50000"/>
                  </a:schemeClr>
                </a:solidFill>
              </a:rPr>
              <a:t>Невирусные системы в генной терапии</a:t>
            </a:r>
            <a:endParaRPr lang="ru-RU" sz="4400" dirty="0">
              <a:solidFill>
                <a:schemeClr val="bg2">
                  <a:lumMod val="50000"/>
                </a:schemeClr>
              </a:solidFill>
            </a:endParaRPr>
          </a:p>
        </p:txBody>
      </p:sp>
    </p:spTree>
    <p:extLst>
      <p:ext uri="{BB962C8B-B14F-4D97-AF65-F5344CB8AC3E}">
        <p14:creationId xmlns:p14="http://schemas.microsoft.com/office/powerpoint/2010/main" val="6233141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462" y="881062"/>
            <a:ext cx="7077075" cy="5095875"/>
          </a:xfrm>
          <a:prstGeom prst="rect">
            <a:avLst/>
          </a:prstGeom>
        </p:spPr>
      </p:pic>
      <p:sp>
        <p:nvSpPr>
          <p:cNvPr id="3" name="TextBox 2"/>
          <p:cNvSpPr txBox="1"/>
          <p:nvPr/>
        </p:nvSpPr>
        <p:spPr>
          <a:xfrm>
            <a:off x="3635895" y="1450811"/>
            <a:ext cx="1872208" cy="1508105"/>
          </a:xfrm>
          <a:prstGeom prst="rect">
            <a:avLst/>
          </a:prstGeom>
          <a:solidFill>
            <a:srgbClr val="015E6F"/>
          </a:solidFill>
        </p:spPr>
        <p:txBody>
          <a:bodyPr wrap="square" rtlCol="0">
            <a:spAutoFit/>
          </a:bodyPr>
          <a:lstStyle/>
          <a:p>
            <a:r>
              <a:rPr lang="ru-RU" sz="1600" b="1" dirty="0" smtClean="0">
                <a:solidFill>
                  <a:schemeClr val="bg1"/>
                </a:solidFill>
              </a:rPr>
              <a:t>Вирусные методы:</a:t>
            </a:r>
          </a:p>
          <a:p>
            <a:pPr algn="ctr"/>
            <a:r>
              <a:rPr lang="ru-RU" sz="1400" b="1" dirty="0" err="1" smtClean="0">
                <a:solidFill>
                  <a:schemeClr val="bg1"/>
                </a:solidFill>
              </a:rPr>
              <a:t>ретровирусы</a:t>
            </a:r>
            <a:r>
              <a:rPr lang="ru-RU" sz="1400" b="1" dirty="0" smtClean="0">
                <a:solidFill>
                  <a:schemeClr val="bg1"/>
                </a:solidFill>
              </a:rPr>
              <a:t>, </a:t>
            </a:r>
            <a:r>
              <a:rPr lang="ru-RU" sz="1400" b="1" dirty="0" err="1" smtClean="0">
                <a:solidFill>
                  <a:schemeClr val="bg1"/>
                </a:solidFill>
              </a:rPr>
              <a:t>лентивирусы</a:t>
            </a:r>
            <a:r>
              <a:rPr lang="ru-RU" sz="1400" b="1" dirty="0" smtClean="0">
                <a:solidFill>
                  <a:schemeClr val="bg1"/>
                </a:solidFill>
              </a:rPr>
              <a:t>, аденовирусы, </a:t>
            </a:r>
            <a:r>
              <a:rPr lang="de-DE" sz="1400" b="1" dirty="0" smtClean="0">
                <a:solidFill>
                  <a:schemeClr val="bg1"/>
                </a:solidFill>
              </a:rPr>
              <a:t>AAV, </a:t>
            </a:r>
            <a:r>
              <a:rPr lang="ru-RU" sz="1400" b="1" dirty="0" smtClean="0">
                <a:solidFill>
                  <a:schemeClr val="bg1"/>
                </a:solidFill>
              </a:rPr>
              <a:t>герпес вирусы</a:t>
            </a:r>
            <a:r>
              <a:rPr lang="ru-RU" sz="1600" b="1" dirty="0" smtClean="0">
                <a:solidFill>
                  <a:schemeClr val="bg1"/>
                </a:solidFill>
              </a:rPr>
              <a:t> </a:t>
            </a:r>
          </a:p>
          <a:p>
            <a:endParaRPr lang="ru-RU" dirty="0"/>
          </a:p>
        </p:txBody>
      </p:sp>
      <p:sp>
        <p:nvSpPr>
          <p:cNvPr id="4" name="TextBox 3"/>
          <p:cNvSpPr txBox="1"/>
          <p:nvPr/>
        </p:nvSpPr>
        <p:spPr>
          <a:xfrm>
            <a:off x="3563888" y="3491351"/>
            <a:ext cx="2304256" cy="338554"/>
          </a:xfrm>
          <a:prstGeom prst="rect">
            <a:avLst/>
          </a:prstGeom>
          <a:noFill/>
        </p:spPr>
        <p:txBody>
          <a:bodyPr wrap="square" rtlCol="0">
            <a:spAutoFit/>
          </a:bodyPr>
          <a:lstStyle/>
          <a:p>
            <a:r>
              <a:rPr lang="ru-RU" sz="1600" b="1" dirty="0" smtClean="0">
                <a:solidFill>
                  <a:schemeClr val="bg1"/>
                </a:solidFill>
              </a:rPr>
              <a:t>Невирусные методы</a:t>
            </a:r>
            <a:endParaRPr lang="ru-RU" sz="1600" b="1" dirty="0">
              <a:solidFill>
                <a:schemeClr val="bg1"/>
              </a:solidFill>
            </a:endParaRPr>
          </a:p>
        </p:txBody>
      </p:sp>
      <p:sp>
        <p:nvSpPr>
          <p:cNvPr id="5" name="TextBox 4"/>
          <p:cNvSpPr txBox="1"/>
          <p:nvPr/>
        </p:nvSpPr>
        <p:spPr>
          <a:xfrm>
            <a:off x="1619672" y="4291593"/>
            <a:ext cx="1296144" cy="584775"/>
          </a:xfrm>
          <a:prstGeom prst="rect">
            <a:avLst/>
          </a:prstGeom>
          <a:noFill/>
        </p:spPr>
        <p:txBody>
          <a:bodyPr wrap="square" rtlCol="0">
            <a:spAutoFit/>
          </a:bodyPr>
          <a:lstStyle/>
          <a:p>
            <a:pPr algn="ctr"/>
            <a:r>
              <a:rPr lang="ru-RU" sz="1600" b="1" dirty="0" smtClean="0"/>
              <a:t>Физические</a:t>
            </a:r>
          </a:p>
          <a:p>
            <a:pPr algn="ctr"/>
            <a:r>
              <a:rPr lang="ru-RU" sz="1600" b="1" dirty="0" smtClean="0"/>
              <a:t>методы:</a:t>
            </a:r>
            <a:endParaRPr lang="ru-RU" sz="1600" b="1" dirty="0"/>
          </a:p>
        </p:txBody>
      </p:sp>
      <p:sp>
        <p:nvSpPr>
          <p:cNvPr id="6" name="TextBox 5"/>
          <p:cNvSpPr txBox="1"/>
          <p:nvPr/>
        </p:nvSpPr>
        <p:spPr>
          <a:xfrm>
            <a:off x="3824839" y="4291593"/>
            <a:ext cx="1494320" cy="584775"/>
          </a:xfrm>
          <a:prstGeom prst="rect">
            <a:avLst/>
          </a:prstGeom>
          <a:noFill/>
        </p:spPr>
        <p:txBody>
          <a:bodyPr wrap="none" rtlCol="0">
            <a:spAutoFit/>
          </a:bodyPr>
          <a:lstStyle/>
          <a:p>
            <a:r>
              <a:rPr lang="ru-RU" sz="1600" b="1" dirty="0" smtClean="0"/>
              <a:t>Механические</a:t>
            </a:r>
          </a:p>
          <a:p>
            <a:pPr algn="ctr"/>
            <a:r>
              <a:rPr lang="ru-RU" sz="1600" b="1" dirty="0" smtClean="0"/>
              <a:t>методы:</a:t>
            </a:r>
            <a:endParaRPr lang="ru-RU" sz="1600" b="1" dirty="0"/>
          </a:p>
        </p:txBody>
      </p:sp>
      <p:sp>
        <p:nvSpPr>
          <p:cNvPr id="7" name="TextBox 6"/>
          <p:cNvSpPr txBox="1"/>
          <p:nvPr/>
        </p:nvSpPr>
        <p:spPr>
          <a:xfrm>
            <a:off x="6164095" y="4237637"/>
            <a:ext cx="1486304" cy="738664"/>
          </a:xfrm>
          <a:prstGeom prst="rect">
            <a:avLst/>
          </a:prstGeom>
          <a:noFill/>
        </p:spPr>
        <p:txBody>
          <a:bodyPr wrap="none" tIns="0" bIns="0" rtlCol="0">
            <a:spAutoFit/>
          </a:bodyPr>
          <a:lstStyle/>
          <a:p>
            <a:pPr algn="ctr"/>
            <a:r>
              <a:rPr lang="ru-RU" sz="1600" b="1" dirty="0" smtClean="0"/>
              <a:t>Химические и </a:t>
            </a:r>
          </a:p>
          <a:p>
            <a:pPr algn="ctr"/>
            <a:r>
              <a:rPr lang="ru-RU" sz="1600" b="1" dirty="0" smtClean="0"/>
              <a:t>синтетические</a:t>
            </a:r>
          </a:p>
          <a:p>
            <a:pPr algn="ctr"/>
            <a:r>
              <a:rPr lang="ru-RU" sz="1600" b="1" dirty="0"/>
              <a:t>м</a:t>
            </a:r>
            <a:r>
              <a:rPr lang="ru-RU" sz="1600" b="1" dirty="0" smtClean="0"/>
              <a:t>етоды</a:t>
            </a:r>
            <a:r>
              <a:rPr lang="ru-RU" sz="1600" dirty="0" smtClean="0"/>
              <a:t>:</a:t>
            </a:r>
            <a:endParaRPr lang="ru-RU" sz="1600" b="1" dirty="0"/>
          </a:p>
        </p:txBody>
      </p:sp>
      <p:sp>
        <p:nvSpPr>
          <p:cNvPr id="8" name="TextBox 7"/>
          <p:cNvSpPr txBox="1"/>
          <p:nvPr/>
        </p:nvSpPr>
        <p:spPr>
          <a:xfrm>
            <a:off x="1238519" y="4868579"/>
            <a:ext cx="2058449" cy="738664"/>
          </a:xfrm>
          <a:prstGeom prst="rect">
            <a:avLst/>
          </a:prstGeom>
          <a:noFill/>
        </p:spPr>
        <p:txBody>
          <a:bodyPr wrap="none" rtlCol="0">
            <a:spAutoFit/>
          </a:bodyPr>
          <a:lstStyle/>
          <a:p>
            <a:pPr algn="ctr"/>
            <a:r>
              <a:rPr lang="ru-RU" sz="1400" dirty="0" smtClean="0"/>
              <a:t>лазер, </a:t>
            </a:r>
            <a:r>
              <a:rPr lang="ru-RU" sz="1400" dirty="0" err="1" smtClean="0"/>
              <a:t>электропорация</a:t>
            </a:r>
            <a:r>
              <a:rPr lang="ru-RU" sz="1400" dirty="0" smtClean="0"/>
              <a:t>, </a:t>
            </a:r>
          </a:p>
          <a:p>
            <a:pPr algn="ctr"/>
            <a:r>
              <a:rPr lang="ru-RU" sz="1400" dirty="0" err="1" smtClean="0"/>
              <a:t>магнетопорация</a:t>
            </a:r>
            <a:r>
              <a:rPr lang="ru-RU" sz="1400" dirty="0" smtClean="0"/>
              <a:t>, </a:t>
            </a:r>
          </a:p>
          <a:p>
            <a:pPr algn="ctr"/>
            <a:r>
              <a:rPr lang="ru-RU" sz="1400" dirty="0" smtClean="0"/>
              <a:t>ультразвук</a:t>
            </a:r>
            <a:endParaRPr lang="ru-RU" sz="1400" dirty="0"/>
          </a:p>
        </p:txBody>
      </p:sp>
      <p:sp>
        <p:nvSpPr>
          <p:cNvPr id="9" name="TextBox 8"/>
          <p:cNvSpPr txBox="1"/>
          <p:nvPr/>
        </p:nvSpPr>
        <p:spPr>
          <a:xfrm>
            <a:off x="3824839" y="4866050"/>
            <a:ext cx="1582484" cy="738664"/>
          </a:xfrm>
          <a:prstGeom prst="rect">
            <a:avLst/>
          </a:prstGeom>
          <a:noFill/>
        </p:spPr>
        <p:txBody>
          <a:bodyPr wrap="none" rtlCol="0">
            <a:spAutoFit/>
          </a:bodyPr>
          <a:lstStyle/>
          <a:p>
            <a:r>
              <a:rPr lang="ru-RU" sz="1400" dirty="0" err="1" smtClean="0"/>
              <a:t>трансфекция</a:t>
            </a:r>
            <a:r>
              <a:rPr lang="ru-RU" sz="1400" dirty="0" smtClean="0"/>
              <a:t> ДНК,</a:t>
            </a:r>
          </a:p>
          <a:p>
            <a:r>
              <a:rPr lang="ru-RU" sz="1400" dirty="0" err="1" smtClean="0"/>
              <a:t>микроиньекция</a:t>
            </a:r>
            <a:r>
              <a:rPr lang="ru-RU" sz="1400" dirty="0" smtClean="0"/>
              <a:t>,</a:t>
            </a:r>
          </a:p>
          <a:p>
            <a:pPr algn="ctr"/>
            <a:r>
              <a:rPr lang="en-US" sz="1400" dirty="0" smtClean="0"/>
              <a:t>"gene gun"</a:t>
            </a:r>
            <a:endParaRPr lang="ru-RU" sz="1400" dirty="0"/>
          </a:p>
        </p:txBody>
      </p:sp>
      <p:sp>
        <p:nvSpPr>
          <p:cNvPr id="10" name="TextBox 9"/>
          <p:cNvSpPr txBox="1"/>
          <p:nvPr/>
        </p:nvSpPr>
        <p:spPr>
          <a:xfrm>
            <a:off x="6012160" y="4951111"/>
            <a:ext cx="1944215" cy="738664"/>
          </a:xfrm>
          <a:prstGeom prst="rect">
            <a:avLst/>
          </a:prstGeom>
          <a:noFill/>
        </p:spPr>
        <p:txBody>
          <a:bodyPr wrap="square" rtlCol="0">
            <a:spAutoFit/>
          </a:bodyPr>
          <a:lstStyle/>
          <a:p>
            <a:pPr algn="ctr"/>
            <a:r>
              <a:rPr lang="ru-RU" sz="1400" dirty="0" err="1" smtClean="0"/>
              <a:t>липосомы</a:t>
            </a:r>
            <a:r>
              <a:rPr lang="ru-RU" sz="1400" dirty="0" smtClean="0"/>
              <a:t>, </a:t>
            </a:r>
            <a:r>
              <a:rPr lang="ru-RU" sz="1400" dirty="0" err="1" smtClean="0"/>
              <a:t>экзосомы</a:t>
            </a:r>
            <a:r>
              <a:rPr lang="ru-RU" sz="1400" dirty="0" smtClean="0"/>
              <a:t>, полимеры,  </a:t>
            </a:r>
            <a:r>
              <a:rPr lang="ru-RU" sz="1400" dirty="0" err="1" smtClean="0"/>
              <a:t>наночастицы</a:t>
            </a:r>
            <a:endParaRPr lang="ru-RU" sz="1400" dirty="0"/>
          </a:p>
        </p:txBody>
      </p:sp>
    </p:spTree>
    <p:extLst>
      <p:ext uri="{BB962C8B-B14F-4D97-AF65-F5344CB8AC3E}">
        <p14:creationId xmlns:p14="http://schemas.microsoft.com/office/powerpoint/2010/main" val="37131464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47664" y="340156"/>
            <a:ext cx="5677708" cy="584775"/>
          </a:xfrm>
          <a:prstGeom prst="rect">
            <a:avLst/>
          </a:prstGeom>
          <a:noFill/>
        </p:spPr>
        <p:txBody>
          <a:bodyPr wrap="none" rtlCol="0">
            <a:spAutoFit/>
          </a:bodyPr>
          <a:lstStyle/>
          <a:p>
            <a:r>
              <a:rPr lang="ru-RU" sz="3200" b="1" dirty="0" smtClean="0">
                <a:solidFill>
                  <a:schemeClr val="bg2">
                    <a:lumMod val="50000"/>
                  </a:schemeClr>
                </a:solidFill>
              </a:rPr>
              <a:t>Применение в генной терапии</a:t>
            </a:r>
            <a:endParaRPr lang="ru-RU" sz="3200" b="1" dirty="0">
              <a:solidFill>
                <a:schemeClr val="bg2">
                  <a:lumMod val="50000"/>
                </a:schemeClr>
              </a:solidFill>
            </a:endParaRPr>
          </a:p>
        </p:txBody>
      </p:sp>
      <p:sp>
        <p:nvSpPr>
          <p:cNvPr id="4" name="TextBox 3"/>
          <p:cNvSpPr txBox="1"/>
          <p:nvPr/>
        </p:nvSpPr>
        <p:spPr>
          <a:xfrm>
            <a:off x="971600" y="1122511"/>
            <a:ext cx="2545184" cy="461665"/>
          </a:xfrm>
          <a:prstGeom prst="rect">
            <a:avLst/>
          </a:prstGeom>
          <a:noFill/>
        </p:spPr>
        <p:txBody>
          <a:bodyPr wrap="none" rtlCol="0">
            <a:spAutoFit/>
          </a:bodyPr>
          <a:lstStyle/>
          <a:p>
            <a:r>
              <a:rPr lang="ru-RU" sz="2400" dirty="0" smtClean="0">
                <a:solidFill>
                  <a:schemeClr val="bg2">
                    <a:lumMod val="50000"/>
                  </a:schemeClr>
                </a:solidFill>
              </a:rPr>
              <a:t>Вирусные методы</a:t>
            </a:r>
            <a:endParaRPr lang="ru-RU" sz="2400" dirty="0">
              <a:solidFill>
                <a:schemeClr val="bg2">
                  <a:lumMod val="50000"/>
                </a:schemeClr>
              </a:solidFill>
            </a:endParaRPr>
          </a:p>
        </p:txBody>
      </p:sp>
      <p:sp>
        <p:nvSpPr>
          <p:cNvPr id="5" name="TextBox 4"/>
          <p:cNvSpPr txBox="1"/>
          <p:nvPr/>
        </p:nvSpPr>
        <p:spPr>
          <a:xfrm>
            <a:off x="5364088" y="1122510"/>
            <a:ext cx="2941126" cy="461665"/>
          </a:xfrm>
          <a:prstGeom prst="rect">
            <a:avLst/>
          </a:prstGeom>
          <a:noFill/>
        </p:spPr>
        <p:txBody>
          <a:bodyPr wrap="none" rtlCol="0">
            <a:spAutoFit/>
          </a:bodyPr>
          <a:lstStyle/>
          <a:p>
            <a:r>
              <a:rPr lang="ru-RU" sz="2400" dirty="0" smtClean="0">
                <a:solidFill>
                  <a:schemeClr val="bg2">
                    <a:lumMod val="50000"/>
                  </a:schemeClr>
                </a:solidFill>
              </a:rPr>
              <a:t>Невирусные методы </a:t>
            </a:r>
            <a:endParaRPr lang="ru-RU" sz="2800" dirty="0">
              <a:solidFill>
                <a:schemeClr val="bg2">
                  <a:lumMod val="50000"/>
                </a:schemeClr>
              </a:solidFill>
            </a:endParaRPr>
          </a:p>
        </p:txBody>
      </p:sp>
      <p:sp>
        <p:nvSpPr>
          <p:cNvPr id="6" name="Oval 5"/>
          <p:cNvSpPr/>
          <p:nvPr/>
        </p:nvSpPr>
        <p:spPr>
          <a:xfrm>
            <a:off x="3846458" y="1988840"/>
            <a:ext cx="1080120" cy="10801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Oval 6"/>
          <p:cNvSpPr/>
          <p:nvPr/>
        </p:nvSpPr>
        <p:spPr>
          <a:xfrm>
            <a:off x="3840554" y="3717032"/>
            <a:ext cx="1080120" cy="10801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Rectangle 7"/>
          <p:cNvSpPr/>
          <p:nvPr/>
        </p:nvSpPr>
        <p:spPr>
          <a:xfrm>
            <a:off x="4336507" y="2096852"/>
            <a:ext cx="103172"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Rectangle 8"/>
          <p:cNvSpPr/>
          <p:nvPr/>
        </p:nvSpPr>
        <p:spPr>
          <a:xfrm rot="5400000">
            <a:off x="4329028" y="3825044"/>
            <a:ext cx="103172"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Rectangle 9"/>
          <p:cNvSpPr/>
          <p:nvPr/>
        </p:nvSpPr>
        <p:spPr>
          <a:xfrm rot="5400000">
            <a:off x="4329028" y="2081885"/>
            <a:ext cx="103172"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p:cNvSpPr txBox="1"/>
          <p:nvPr/>
        </p:nvSpPr>
        <p:spPr>
          <a:xfrm>
            <a:off x="634456" y="2171152"/>
            <a:ext cx="2911182" cy="646331"/>
          </a:xfrm>
          <a:prstGeom prst="rect">
            <a:avLst/>
          </a:prstGeom>
          <a:noFill/>
        </p:spPr>
        <p:txBody>
          <a:bodyPr wrap="none" rtlCol="0">
            <a:spAutoFit/>
          </a:bodyPr>
          <a:lstStyle/>
          <a:p>
            <a:r>
              <a:rPr lang="ru-RU" dirty="0" smtClean="0"/>
              <a:t>      </a:t>
            </a:r>
            <a:r>
              <a:rPr lang="ru-RU" dirty="0" smtClean="0">
                <a:solidFill>
                  <a:srgbClr val="00B050"/>
                </a:solidFill>
              </a:rPr>
              <a:t>Высокая эффективность </a:t>
            </a:r>
          </a:p>
          <a:p>
            <a:r>
              <a:rPr lang="ru-RU" dirty="0" smtClean="0">
                <a:solidFill>
                  <a:srgbClr val="00B050"/>
                </a:solidFill>
              </a:rPr>
              <a:t>      </a:t>
            </a:r>
            <a:r>
              <a:rPr lang="ru-RU" dirty="0" err="1" smtClean="0">
                <a:solidFill>
                  <a:srgbClr val="00B050"/>
                </a:solidFill>
              </a:rPr>
              <a:t>трансфекции</a:t>
            </a:r>
            <a:endParaRPr lang="ru-RU" dirty="0">
              <a:solidFill>
                <a:srgbClr val="00B050"/>
              </a:solidFill>
            </a:endParaRPr>
          </a:p>
        </p:txBody>
      </p:sp>
      <p:sp>
        <p:nvSpPr>
          <p:cNvPr id="13" name="TextBox 12"/>
          <p:cNvSpPr txBox="1"/>
          <p:nvPr/>
        </p:nvSpPr>
        <p:spPr>
          <a:xfrm>
            <a:off x="5364088" y="1841822"/>
            <a:ext cx="2486386" cy="1369606"/>
          </a:xfrm>
          <a:prstGeom prst="rect">
            <a:avLst/>
          </a:prstGeom>
          <a:noFill/>
        </p:spPr>
        <p:txBody>
          <a:bodyPr wrap="none" rtlCol="0">
            <a:spAutoFit/>
          </a:bodyPr>
          <a:lstStyle/>
          <a:p>
            <a:r>
              <a:rPr lang="ru-RU" dirty="0" smtClean="0">
                <a:solidFill>
                  <a:srgbClr val="00B050"/>
                </a:solidFill>
              </a:rPr>
              <a:t>Низкий уровень риска </a:t>
            </a:r>
          </a:p>
          <a:p>
            <a:r>
              <a:rPr lang="ru-RU" dirty="0" smtClean="0">
                <a:solidFill>
                  <a:srgbClr val="00B050"/>
                </a:solidFill>
              </a:rPr>
              <a:t>при использовании</a:t>
            </a:r>
          </a:p>
          <a:p>
            <a:endParaRPr lang="ru-RU" sz="1100" dirty="0" smtClean="0">
              <a:solidFill>
                <a:srgbClr val="00B050"/>
              </a:solidFill>
            </a:endParaRPr>
          </a:p>
          <a:p>
            <a:r>
              <a:rPr lang="ru-RU" dirty="0" smtClean="0">
                <a:solidFill>
                  <a:srgbClr val="00B050"/>
                </a:solidFill>
              </a:rPr>
              <a:t>Низкая стоимость </a:t>
            </a:r>
          </a:p>
          <a:p>
            <a:r>
              <a:rPr lang="ru-RU" dirty="0" smtClean="0">
                <a:solidFill>
                  <a:srgbClr val="00B050"/>
                </a:solidFill>
              </a:rPr>
              <a:t>производства</a:t>
            </a:r>
            <a:endParaRPr lang="ru-RU" dirty="0">
              <a:solidFill>
                <a:srgbClr val="00B050"/>
              </a:solidFill>
            </a:endParaRPr>
          </a:p>
        </p:txBody>
      </p:sp>
      <p:sp>
        <p:nvSpPr>
          <p:cNvPr id="14" name="TextBox 13"/>
          <p:cNvSpPr txBox="1"/>
          <p:nvPr/>
        </p:nvSpPr>
        <p:spPr>
          <a:xfrm>
            <a:off x="972628" y="3717032"/>
            <a:ext cx="2702278" cy="1569660"/>
          </a:xfrm>
          <a:prstGeom prst="rect">
            <a:avLst/>
          </a:prstGeom>
          <a:noFill/>
        </p:spPr>
        <p:txBody>
          <a:bodyPr wrap="none" rtlCol="0">
            <a:spAutoFit/>
          </a:bodyPr>
          <a:lstStyle/>
          <a:p>
            <a:r>
              <a:rPr lang="ru-RU" dirty="0" smtClean="0">
                <a:solidFill>
                  <a:srgbClr val="FF0000"/>
                </a:solidFill>
              </a:rPr>
              <a:t>Высокая иммуногенность</a:t>
            </a:r>
          </a:p>
          <a:p>
            <a:endParaRPr lang="ru-RU" sz="1200" dirty="0">
              <a:solidFill>
                <a:srgbClr val="FF0000"/>
              </a:solidFill>
            </a:endParaRPr>
          </a:p>
          <a:p>
            <a:r>
              <a:rPr lang="ru-RU" dirty="0" smtClean="0">
                <a:solidFill>
                  <a:srgbClr val="FF0000"/>
                </a:solidFill>
              </a:rPr>
              <a:t>Высокая стоимость </a:t>
            </a:r>
          </a:p>
          <a:p>
            <a:r>
              <a:rPr lang="ru-RU" dirty="0" smtClean="0">
                <a:solidFill>
                  <a:srgbClr val="FF0000"/>
                </a:solidFill>
              </a:rPr>
              <a:t>производства</a:t>
            </a:r>
          </a:p>
          <a:p>
            <a:endParaRPr lang="ru-RU" sz="1200" dirty="0">
              <a:solidFill>
                <a:srgbClr val="FF0000"/>
              </a:solidFill>
            </a:endParaRPr>
          </a:p>
          <a:p>
            <a:r>
              <a:rPr lang="ru-RU" dirty="0" smtClean="0">
                <a:solidFill>
                  <a:srgbClr val="FF0000"/>
                </a:solidFill>
              </a:rPr>
              <a:t>Низкая емкость кассеты</a:t>
            </a:r>
            <a:endParaRPr lang="ru-RU" dirty="0">
              <a:solidFill>
                <a:srgbClr val="FF0000"/>
              </a:solidFill>
            </a:endParaRPr>
          </a:p>
        </p:txBody>
      </p:sp>
      <p:sp>
        <p:nvSpPr>
          <p:cNvPr id="15" name="TextBox 14"/>
          <p:cNvSpPr txBox="1"/>
          <p:nvPr/>
        </p:nvSpPr>
        <p:spPr>
          <a:xfrm>
            <a:off x="5388133" y="3702036"/>
            <a:ext cx="2462341" cy="2123658"/>
          </a:xfrm>
          <a:prstGeom prst="rect">
            <a:avLst/>
          </a:prstGeom>
          <a:noFill/>
        </p:spPr>
        <p:txBody>
          <a:bodyPr wrap="none" rtlCol="0">
            <a:spAutoFit/>
          </a:bodyPr>
          <a:lstStyle/>
          <a:p>
            <a:r>
              <a:rPr lang="ru-RU" dirty="0" smtClean="0">
                <a:solidFill>
                  <a:srgbClr val="FF0000"/>
                </a:solidFill>
              </a:rPr>
              <a:t>Низкая эффективность </a:t>
            </a:r>
          </a:p>
          <a:p>
            <a:r>
              <a:rPr lang="ru-RU" dirty="0" err="1" smtClean="0">
                <a:solidFill>
                  <a:srgbClr val="FF0000"/>
                </a:solidFill>
              </a:rPr>
              <a:t>трансфекции</a:t>
            </a:r>
            <a:endParaRPr lang="ru-RU" dirty="0" smtClean="0">
              <a:solidFill>
                <a:srgbClr val="FF0000"/>
              </a:solidFill>
            </a:endParaRPr>
          </a:p>
          <a:p>
            <a:endParaRPr lang="ru-RU" sz="1200" dirty="0" smtClean="0">
              <a:solidFill>
                <a:srgbClr val="FF0000"/>
              </a:solidFill>
            </a:endParaRPr>
          </a:p>
          <a:p>
            <a:r>
              <a:rPr lang="ru-RU" dirty="0" smtClean="0">
                <a:solidFill>
                  <a:srgbClr val="FF0000"/>
                </a:solidFill>
              </a:rPr>
              <a:t>Низкая </a:t>
            </a:r>
            <a:r>
              <a:rPr lang="ru-RU" dirty="0">
                <a:solidFill>
                  <a:srgbClr val="FF0000"/>
                </a:solidFill>
              </a:rPr>
              <a:t>эффективность</a:t>
            </a:r>
            <a:r>
              <a:rPr lang="ru-RU" dirty="0" smtClean="0">
                <a:solidFill>
                  <a:srgbClr val="FF0000"/>
                </a:solidFill>
              </a:rPr>
              <a:t> </a:t>
            </a:r>
          </a:p>
          <a:p>
            <a:r>
              <a:rPr lang="ru-RU" dirty="0" smtClean="0">
                <a:solidFill>
                  <a:srgbClr val="FF0000"/>
                </a:solidFill>
              </a:rPr>
              <a:t>захвата клетками</a:t>
            </a:r>
          </a:p>
          <a:p>
            <a:endParaRPr lang="ru-RU" sz="1200" dirty="0">
              <a:solidFill>
                <a:srgbClr val="FF0000"/>
              </a:solidFill>
            </a:endParaRPr>
          </a:p>
          <a:p>
            <a:r>
              <a:rPr lang="ru-RU" dirty="0">
                <a:solidFill>
                  <a:srgbClr val="FF0000"/>
                </a:solidFill>
              </a:rPr>
              <a:t>Низкая </a:t>
            </a:r>
            <a:r>
              <a:rPr lang="ru-RU" dirty="0" smtClean="0">
                <a:solidFill>
                  <a:srgbClr val="FF0000"/>
                </a:solidFill>
              </a:rPr>
              <a:t>эффективность</a:t>
            </a:r>
          </a:p>
          <a:p>
            <a:r>
              <a:rPr lang="ru-RU" dirty="0">
                <a:solidFill>
                  <a:srgbClr val="FF0000"/>
                </a:solidFill>
              </a:rPr>
              <a:t>ц</a:t>
            </a:r>
            <a:r>
              <a:rPr lang="ru-RU" dirty="0" smtClean="0">
                <a:solidFill>
                  <a:srgbClr val="FF0000"/>
                </a:solidFill>
              </a:rPr>
              <a:t>елевой доставки</a:t>
            </a:r>
            <a:endParaRPr lang="ru-RU" dirty="0">
              <a:solidFill>
                <a:srgbClr val="FF0000"/>
              </a:solidFill>
            </a:endParaRPr>
          </a:p>
        </p:txBody>
      </p:sp>
    </p:spTree>
    <p:extLst>
      <p:ext uri="{BB962C8B-B14F-4D97-AF65-F5344CB8AC3E}">
        <p14:creationId xmlns:p14="http://schemas.microsoft.com/office/powerpoint/2010/main" val="34337050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2420888"/>
            <a:ext cx="8136904" cy="3662541"/>
          </a:xfrm>
          <a:prstGeom prst="rect">
            <a:avLst/>
          </a:prstGeom>
          <a:noFill/>
        </p:spPr>
        <p:txBody>
          <a:bodyPr wrap="square" rtlCol="0">
            <a:spAutoFit/>
          </a:bodyPr>
          <a:lstStyle/>
          <a:p>
            <a:r>
              <a:rPr lang="en-US" sz="3200" b="1" dirty="0" smtClean="0">
                <a:solidFill>
                  <a:schemeClr val="bg2">
                    <a:lumMod val="50000"/>
                  </a:schemeClr>
                </a:solidFill>
              </a:rPr>
              <a:t>CRISPR-Cas9</a:t>
            </a:r>
          </a:p>
          <a:p>
            <a:r>
              <a:rPr lang="en-US" sz="2000" b="1" dirty="0" smtClean="0">
                <a:solidFill>
                  <a:schemeClr val="bg2">
                    <a:lumMod val="50000"/>
                  </a:schemeClr>
                </a:solidFill>
              </a:rPr>
              <a:t>CRISPR</a:t>
            </a:r>
            <a:r>
              <a:rPr lang="en-US" sz="2000" dirty="0" smtClean="0">
                <a:solidFill>
                  <a:schemeClr val="bg2">
                    <a:lumMod val="50000"/>
                  </a:schemeClr>
                </a:solidFill>
              </a:rPr>
              <a:t>: </a:t>
            </a:r>
            <a:r>
              <a:rPr lang="en-US" sz="2000" dirty="0">
                <a:solidFill>
                  <a:schemeClr val="bg2">
                    <a:lumMod val="50000"/>
                  </a:schemeClr>
                </a:solidFill>
              </a:rPr>
              <a:t> </a:t>
            </a:r>
            <a:r>
              <a:rPr lang="en-US" sz="2000" dirty="0" smtClean="0">
                <a:solidFill>
                  <a:schemeClr val="bg2">
                    <a:lumMod val="50000"/>
                  </a:schemeClr>
                </a:solidFill>
              </a:rPr>
              <a:t>Clustered</a:t>
            </a:r>
            <a:r>
              <a:rPr lang="en-US" sz="2000" dirty="0">
                <a:solidFill>
                  <a:schemeClr val="bg2">
                    <a:lumMod val="50000"/>
                  </a:schemeClr>
                </a:solidFill>
              </a:rPr>
              <a:t> Regularly Interspaced Short </a:t>
            </a:r>
            <a:r>
              <a:rPr lang="en-US" sz="2000" dirty="0" smtClean="0">
                <a:solidFill>
                  <a:schemeClr val="bg2">
                    <a:lumMod val="50000"/>
                  </a:schemeClr>
                </a:solidFill>
              </a:rPr>
              <a:t>Palindromic</a:t>
            </a:r>
            <a:r>
              <a:rPr lang="en-US" sz="2000" dirty="0">
                <a:solidFill>
                  <a:schemeClr val="bg2">
                    <a:lumMod val="50000"/>
                  </a:schemeClr>
                </a:solidFill>
              </a:rPr>
              <a:t> Repeat </a:t>
            </a:r>
            <a:endParaRPr lang="en-US" sz="2000" dirty="0" smtClean="0">
              <a:solidFill>
                <a:schemeClr val="bg2">
                  <a:lumMod val="50000"/>
                </a:schemeClr>
              </a:solidFill>
            </a:endParaRPr>
          </a:p>
          <a:p>
            <a:r>
              <a:rPr lang="en-US" sz="2000" b="1" dirty="0" err="1" smtClean="0">
                <a:solidFill>
                  <a:schemeClr val="bg2">
                    <a:lumMod val="50000"/>
                  </a:schemeClr>
                </a:solidFill>
              </a:rPr>
              <a:t>Cas</a:t>
            </a:r>
            <a:r>
              <a:rPr lang="en-US" sz="2000" dirty="0" smtClean="0">
                <a:solidFill>
                  <a:schemeClr val="bg2">
                    <a:lumMod val="50000"/>
                  </a:schemeClr>
                </a:solidFill>
              </a:rPr>
              <a:t>:         </a:t>
            </a:r>
            <a:r>
              <a:rPr lang="en-US" sz="2000" dirty="0">
                <a:solidFill>
                  <a:schemeClr val="bg2">
                    <a:lumMod val="50000"/>
                  </a:schemeClr>
                </a:solidFill>
              </a:rPr>
              <a:t>CRISPR-associated protein</a:t>
            </a:r>
            <a:endParaRPr lang="en-US" sz="2000" dirty="0" smtClean="0">
              <a:solidFill>
                <a:schemeClr val="bg2">
                  <a:lumMod val="50000"/>
                </a:schemeClr>
              </a:solidFill>
            </a:endParaRPr>
          </a:p>
          <a:p>
            <a:endParaRPr lang="en-US" sz="3200" dirty="0">
              <a:solidFill>
                <a:schemeClr val="bg2">
                  <a:lumMod val="50000"/>
                </a:schemeClr>
              </a:solidFill>
            </a:endParaRPr>
          </a:p>
          <a:p>
            <a:r>
              <a:rPr lang="en-US" sz="3200" b="1" dirty="0" smtClean="0">
                <a:solidFill>
                  <a:schemeClr val="bg2">
                    <a:lumMod val="50000"/>
                  </a:schemeClr>
                </a:solidFill>
              </a:rPr>
              <a:t>ZFN</a:t>
            </a:r>
            <a:r>
              <a:rPr lang="en-US" sz="3200" dirty="0" smtClean="0">
                <a:solidFill>
                  <a:schemeClr val="bg2">
                    <a:lumMod val="50000"/>
                  </a:schemeClr>
                </a:solidFill>
              </a:rPr>
              <a:t>s:       Zinc Finger Nucleases</a:t>
            </a:r>
          </a:p>
          <a:p>
            <a:endParaRPr lang="ru-RU" sz="3200" dirty="0" smtClean="0">
              <a:solidFill>
                <a:schemeClr val="bg2">
                  <a:lumMod val="50000"/>
                </a:schemeClr>
              </a:solidFill>
            </a:endParaRPr>
          </a:p>
          <a:p>
            <a:r>
              <a:rPr lang="en-US" sz="3200" b="1" dirty="0" smtClean="0">
                <a:solidFill>
                  <a:schemeClr val="bg2">
                    <a:lumMod val="50000"/>
                  </a:schemeClr>
                </a:solidFill>
              </a:rPr>
              <a:t>TALEN</a:t>
            </a:r>
            <a:r>
              <a:rPr lang="en-US" sz="3200" dirty="0" smtClean="0">
                <a:solidFill>
                  <a:schemeClr val="bg2">
                    <a:lumMod val="50000"/>
                  </a:schemeClr>
                </a:solidFill>
              </a:rPr>
              <a:t>s:  Transcription-Activator-Like Effector</a:t>
            </a:r>
          </a:p>
          <a:p>
            <a:r>
              <a:rPr lang="en-US" sz="3200" dirty="0">
                <a:solidFill>
                  <a:schemeClr val="bg2">
                    <a:lumMod val="50000"/>
                  </a:schemeClr>
                </a:solidFill>
              </a:rPr>
              <a:t> </a:t>
            </a:r>
            <a:r>
              <a:rPr lang="en-US" sz="3200" dirty="0" smtClean="0">
                <a:solidFill>
                  <a:schemeClr val="bg2">
                    <a:lumMod val="50000"/>
                  </a:schemeClr>
                </a:solidFill>
              </a:rPr>
              <a:t>                Nucleases </a:t>
            </a:r>
            <a:r>
              <a:rPr lang="en-US" sz="3200" dirty="0">
                <a:solidFill>
                  <a:schemeClr val="bg2">
                    <a:lumMod val="50000"/>
                  </a:schemeClr>
                </a:solidFill>
              </a:rPr>
              <a:t>(TALENs)</a:t>
            </a:r>
            <a:endParaRPr lang="ru-RU" sz="3200" dirty="0">
              <a:solidFill>
                <a:schemeClr val="bg2">
                  <a:lumMod val="50000"/>
                </a:schemeClr>
              </a:solidFill>
            </a:endParaRPr>
          </a:p>
        </p:txBody>
      </p:sp>
      <p:sp>
        <p:nvSpPr>
          <p:cNvPr id="3" name="TextBox 2"/>
          <p:cNvSpPr txBox="1"/>
          <p:nvPr/>
        </p:nvSpPr>
        <p:spPr>
          <a:xfrm>
            <a:off x="467544" y="116632"/>
            <a:ext cx="8424936" cy="1569660"/>
          </a:xfrm>
          <a:prstGeom prst="rect">
            <a:avLst/>
          </a:prstGeom>
          <a:noFill/>
        </p:spPr>
        <p:txBody>
          <a:bodyPr wrap="square" rtlCol="0">
            <a:spAutoFit/>
          </a:bodyPr>
          <a:lstStyle/>
          <a:p>
            <a:pPr algn="ctr"/>
            <a:r>
              <a:rPr lang="ru-RU" sz="3200" b="1" dirty="0" smtClean="0">
                <a:solidFill>
                  <a:schemeClr val="bg2">
                    <a:lumMod val="50000"/>
                  </a:schemeClr>
                </a:solidFill>
              </a:rPr>
              <a:t>Инструменты для работы </a:t>
            </a:r>
          </a:p>
          <a:p>
            <a:pPr algn="ctr"/>
            <a:r>
              <a:rPr lang="ru-RU" sz="3200" b="1" dirty="0" smtClean="0">
                <a:solidFill>
                  <a:schemeClr val="bg2">
                    <a:lumMod val="50000"/>
                  </a:schemeClr>
                </a:solidFill>
              </a:rPr>
              <a:t>или </a:t>
            </a:r>
          </a:p>
          <a:p>
            <a:pPr algn="ctr"/>
            <a:r>
              <a:rPr lang="ru-RU" sz="3200" b="1" dirty="0" smtClean="0">
                <a:solidFill>
                  <a:schemeClr val="bg2">
                    <a:lumMod val="50000"/>
                  </a:schemeClr>
                </a:solidFill>
              </a:rPr>
              <a:t>новые методы генной терапии</a:t>
            </a:r>
            <a:endParaRPr lang="ru-RU" sz="3200" b="1" dirty="0">
              <a:solidFill>
                <a:schemeClr val="bg2">
                  <a:lumMod val="50000"/>
                </a:schemeClr>
              </a:solidFill>
            </a:endParaRPr>
          </a:p>
        </p:txBody>
      </p:sp>
    </p:spTree>
    <p:extLst>
      <p:ext uri="{BB962C8B-B14F-4D97-AF65-F5344CB8AC3E}">
        <p14:creationId xmlns:p14="http://schemas.microsoft.com/office/powerpoint/2010/main" val="16112679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2708920"/>
            <a:ext cx="6552728" cy="1446550"/>
          </a:xfrm>
          <a:prstGeom prst="rect">
            <a:avLst/>
          </a:prstGeom>
          <a:noFill/>
        </p:spPr>
        <p:txBody>
          <a:bodyPr wrap="square" rtlCol="0">
            <a:spAutoFit/>
          </a:bodyPr>
          <a:lstStyle/>
          <a:p>
            <a:pPr algn="ctr"/>
            <a:r>
              <a:rPr lang="ru-RU" sz="4400" dirty="0" smtClean="0">
                <a:solidFill>
                  <a:schemeClr val="bg2">
                    <a:lumMod val="50000"/>
                  </a:schemeClr>
                </a:solidFill>
              </a:rPr>
              <a:t>Успехи генной терапии</a:t>
            </a:r>
          </a:p>
          <a:p>
            <a:pPr algn="ctr"/>
            <a:r>
              <a:rPr lang="ru-RU" sz="4400" dirty="0" smtClean="0">
                <a:solidFill>
                  <a:schemeClr val="bg2">
                    <a:lumMod val="50000"/>
                  </a:schemeClr>
                </a:solidFill>
              </a:rPr>
              <a:t>на 2019 год</a:t>
            </a:r>
            <a:endParaRPr lang="ru-RU" sz="4400" dirty="0">
              <a:solidFill>
                <a:schemeClr val="bg2">
                  <a:lumMod val="50000"/>
                </a:schemeClr>
              </a:solidFill>
            </a:endParaRPr>
          </a:p>
        </p:txBody>
      </p:sp>
    </p:spTree>
    <p:extLst>
      <p:ext uri="{BB962C8B-B14F-4D97-AF65-F5344CB8AC3E}">
        <p14:creationId xmlns:p14="http://schemas.microsoft.com/office/powerpoint/2010/main" val="21446762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116632"/>
            <a:ext cx="8496944" cy="584775"/>
          </a:xfrm>
          <a:prstGeom prst="rect">
            <a:avLst/>
          </a:prstGeom>
          <a:noFill/>
        </p:spPr>
        <p:txBody>
          <a:bodyPr wrap="square" rtlCol="0">
            <a:spAutoFit/>
          </a:bodyPr>
          <a:lstStyle/>
          <a:p>
            <a:pPr algn="ctr"/>
            <a:r>
              <a:rPr lang="ru-RU" sz="3200" dirty="0" smtClean="0">
                <a:solidFill>
                  <a:schemeClr val="bg2">
                    <a:lumMod val="50000"/>
                  </a:schemeClr>
                </a:solidFill>
              </a:rPr>
              <a:t>Иммунодефицит</a:t>
            </a:r>
            <a:endParaRPr lang="ru-RU" sz="3200" dirty="0">
              <a:solidFill>
                <a:schemeClr val="bg2">
                  <a:lumMod val="50000"/>
                </a:schemeClr>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4293" y="694699"/>
            <a:ext cx="5204792" cy="5204792"/>
          </a:xfrm>
          <a:prstGeom prst="rect">
            <a:avLst/>
          </a:prstGeom>
        </p:spPr>
      </p:pic>
      <p:sp>
        <p:nvSpPr>
          <p:cNvPr id="4" name="TextBox 3"/>
          <p:cNvSpPr txBox="1"/>
          <p:nvPr/>
        </p:nvSpPr>
        <p:spPr>
          <a:xfrm>
            <a:off x="317447" y="722747"/>
            <a:ext cx="3528392" cy="4524315"/>
          </a:xfrm>
          <a:prstGeom prst="rect">
            <a:avLst/>
          </a:prstGeom>
          <a:noFill/>
        </p:spPr>
        <p:txBody>
          <a:bodyPr wrap="square" rtlCol="0">
            <a:spAutoFit/>
          </a:bodyPr>
          <a:lstStyle/>
          <a:p>
            <a:r>
              <a:rPr lang="ru-RU" sz="1600" b="1" dirty="0" smtClean="0"/>
              <a:t>Кто:</a:t>
            </a:r>
            <a:r>
              <a:rPr lang="ru-RU" sz="1600" dirty="0" smtClean="0"/>
              <a:t> </a:t>
            </a:r>
            <a:r>
              <a:rPr lang="en-US" sz="1600" dirty="0" smtClean="0"/>
              <a:t>8 </a:t>
            </a:r>
            <a:r>
              <a:rPr lang="ru-RU" sz="1600" dirty="0" smtClean="0"/>
              <a:t>детей от</a:t>
            </a:r>
            <a:r>
              <a:rPr lang="en-US" sz="1600" dirty="0" smtClean="0"/>
              <a:t> </a:t>
            </a:r>
            <a:r>
              <a:rPr lang="en-US" sz="1600" dirty="0"/>
              <a:t>2 </a:t>
            </a:r>
            <a:r>
              <a:rPr lang="ru-RU" sz="1600" dirty="0" smtClean="0"/>
              <a:t>до</a:t>
            </a:r>
            <a:r>
              <a:rPr lang="en-US" sz="1600" dirty="0" smtClean="0"/>
              <a:t> </a:t>
            </a:r>
            <a:r>
              <a:rPr lang="en-US" sz="1600" dirty="0"/>
              <a:t>14 </a:t>
            </a:r>
            <a:r>
              <a:rPr lang="ru-RU" sz="1600" dirty="0" smtClean="0"/>
              <a:t>месяцев</a:t>
            </a:r>
          </a:p>
          <a:p>
            <a:endParaRPr lang="ru-RU" sz="1600" dirty="0" smtClean="0"/>
          </a:p>
          <a:p>
            <a:r>
              <a:rPr lang="ru-RU" sz="1600" b="1" dirty="0" smtClean="0"/>
              <a:t>Что:</a:t>
            </a:r>
            <a:r>
              <a:rPr lang="ru-RU" sz="1600" dirty="0" smtClean="0"/>
              <a:t> Тяжелый </a:t>
            </a:r>
            <a:r>
              <a:rPr lang="ru-RU" sz="1600" dirty="0"/>
              <a:t>комбинированный </a:t>
            </a:r>
            <a:r>
              <a:rPr lang="ru-RU" sz="1600" dirty="0" smtClean="0"/>
              <a:t>иммунодефицит связанный с Х хромосомой (</a:t>
            </a:r>
            <a:r>
              <a:rPr lang="en-US" sz="1600" dirty="0" smtClean="0"/>
              <a:t>X-linked </a:t>
            </a:r>
            <a:r>
              <a:rPr lang="en-US" sz="1600" dirty="0"/>
              <a:t>severe combined immunodeficiency (X-SCID</a:t>
            </a:r>
            <a:r>
              <a:rPr lang="en-US" sz="1600" dirty="0" smtClean="0"/>
              <a:t>)</a:t>
            </a:r>
            <a:r>
              <a:rPr lang="ru-RU" sz="1600" dirty="0" smtClean="0"/>
              <a:t>)</a:t>
            </a:r>
            <a:endParaRPr lang="en-US" sz="1600" dirty="0" smtClean="0"/>
          </a:p>
          <a:p>
            <a:endParaRPr lang="ru-RU" sz="1600" dirty="0" smtClean="0"/>
          </a:p>
          <a:p>
            <a:r>
              <a:rPr lang="ru-RU" sz="1600" b="1" dirty="0" smtClean="0"/>
              <a:t>Где:</a:t>
            </a:r>
            <a:r>
              <a:rPr lang="ru-RU" sz="1600" dirty="0" smtClean="0"/>
              <a:t> Мутация в гене</a:t>
            </a:r>
            <a:r>
              <a:rPr lang="en-US" sz="1600" dirty="0"/>
              <a:t> </a:t>
            </a:r>
            <a:r>
              <a:rPr lang="en-US" sz="1600" i="1" dirty="0" smtClean="0"/>
              <a:t>IL2RG</a:t>
            </a:r>
            <a:endParaRPr lang="ru-RU" sz="1600" i="1" dirty="0" smtClean="0"/>
          </a:p>
          <a:p>
            <a:endParaRPr lang="ru-RU" sz="1600" i="1" dirty="0"/>
          </a:p>
          <a:p>
            <a:r>
              <a:rPr lang="ru-RU" sz="1600" b="1" dirty="0" smtClean="0"/>
              <a:t>Как:</a:t>
            </a:r>
            <a:r>
              <a:rPr lang="ru-RU" sz="1600" dirty="0" smtClean="0"/>
              <a:t> Введение нормальной копии гена </a:t>
            </a:r>
            <a:r>
              <a:rPr lang="en-US" sz="1600" i="1" dirty="0" smtClean="0"/>
              <a:t>IL2RG</a:t>
            </a:r>
            <a:r>
              <a:rPr lang="en-US" sz="1600" dirty="0"/>
              <a:t> </a:t>
            </a:r>
            <a:r>
              <a:rPr lang="ru-RU" sz="1600" dirty="0" smtClean="0"/>
              <a:t>в собственные стволовые кроветворные клетки пациента</a:t>
            </a:r>
            <a:r>
              <a:rPr lang="en-US" sz="1600" dirty="0" smtClean="0"/>
              <a:t> </a:t>
            </a:r>
            <a:r>
              <a:rPr lang="en-US" sz="1600" dirty="0"/>
              <a:t> </a:t>
            </a:r>
            <a:endParaRPr lang="en-US" sz="1600" dirty="0" smtClean="0"/>
          </a:p>
          <a:p>
            <a:endParaRPr lang="ru-RU" sz="1600" dirty="0" smtClean="0"/>
          </a:p>
          <a:p>
            <a:r>
              <a:rPr lang="ru-RU" sz="1600" b="1" dirty="0" smtClean="0"/>
              <a:t>Организация:</a:t>
            </a:r>
          </a:p>
          <a:p>
            <a:r>
              <a:rPr lang="en-US" sz="1600" dirty="0" smtClean="0"/>
              <a:t>NIH's </a:t>
            </a:r>
            <a:r>
              <a:rPr lang="en-US" sz="1600" dirty="0"/>
              <a:t>National Institute of Allergy and Infectious Diseases (</a:t>
            </a:r>
            <a:r>
              <a:rPr lang="en-US" sz="1600" dirty="0" smtClean="0"/>
              <a:t>NIAID)</a:t>
            </a:r>
            <a:r>
              <a:rPr lang="ru-RU" sz="1600" dirty="0"/>
              <a:t>,</a:t>
            </a:r>
            <a:endParaRPr lang="en-US" sz="1600" dirty="0" smtClean="0"/>
          </a:p>
          <a:p>
            <a:r>
              <a:rPr lang="en-US" sz="1600" dirty="0"/>
              <a:t>St. Jude Children's Research </a:t>
            </a:r>
            <a:r>
              <a:rPr lang="en-US" sz="1600" dirty="0" smtClean="0"/>
              <a:t>Hospital, </a:t>
            </a:r>
            <a:r>
              <a:rPr lang="en-US" sz="1600" dirty="0"/>
              <a:t>Memphis</a:t>
            </a:r>
            <a:endParaRPr lang="ru-RU" sz="1600" dirty="0"/>
          </a:p>
        </p:txBody>
      </p:sp>
    </p:spTree>
    <p:extLst>
      <p:ext uri="{BB962C8B-B14F-4D97-AF65-F5344CB8AC3E}">
        <p14:creationId xmlns:p14="http://schemas.microsoft.com/office/powerpoint/2010/main" val="17206825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116632"/>
            <a:ext cx="8496944" cy="584775"/>
          </a:xfrm>
          <a:prstGeom prst="rect">
            <a:avLst/>
          </a:prstGeom>
          <a:noFill/>
        </p:spPr>
        <p:txBody>
          <a:bodyPr wrap="square" rtlCol="0">
            <a:spAutoFit/>
          </a:bodyPr>
          <a:lstStyle/>
          <a:p>
            <a:pPr algn="ctr"/>
            <a:r>
              <a:rPr lang="ru-RU" sz="3200" dirty="0" smtClean="0">
                <a:solidFill>
                  <a:schemeClr val="bg2">
                    <a:lumMod val="50000"/>
                  </a:schemeClr>
                </a:solidFill>
              </a:rPr>
              <a:t>Наследственная врожденная слепота</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0" y="733267"/>
            <a:ext cx="5652634" cy="5652634"/>
          </a:xfrm>
          <a:prstGeom prst="rect">
            <a:avLst/>
          </a:prstGeom>
        </p:spPr>
      </p:pic>
      <p:sp>
        <p:nvSpPr>
          <p:cNvPr id="4" name="TextBox 3"/>
          <p:cNvSpPr txBox="1"/>
          <p:nvPr/>
        </p:nvSpPr>
        <p:spPr>
          <a:xfrm>
            <a:off x="107504" y="1196752"/>
            <a:ext cx="3312368" cy="4278094"/>
          </a:xfrm>
          <a:prstGeom prst="rect">
            <a:avLst/>
          </a:prstGeom>
          <a:noFill/>
        </p:spPr>
        <p:txBody>
          <a:bodyPr wrap="square" rtlCol="0">
            <a:spAutoFit/>
          </a:bodyPr>
          <a:lstStyle/>
          <a:p>
            <a:r>
              <a:rPr lang="ru-RU" sz="1600" dirty="0" smtClean="0"/>
              <a:t>Более 200 генов отвечают за заболевания, вызывающие слепоту</a:t>
            </a:r>
          </a:p>
          <a:p>
            <a:endParaRPr lang="ru-RU" sz="1600" dirty="0"/>
          </a:p>
          <a:p>
            <a:r>
              <a:rPr lang="ru-RU" sz="1600" b="1" dirty="0" smtClean="0"/>
              <a:t>Первая разрешенная генная терапия:      </a:t>
            </a:r>
            <a:r>
              <a:rPr lang="en-US" sz="1600" dirty="0" smtClean="0"/>
              <a:t>41 </a:t>
            </a:r>
            <a:r>
              <a:rPr lang="ru-RU" sz="1600" dirty="0" smtClean="0"/>
              <a:t>пациент</a:t>
            </a:r>
          </a:p>
          <a:p>
            <a:r>
              <a:rPr lang="ru-RU" sz="1600" b="1" dirty="0" smtClean="0"/>
              <a:t>Компания:</a:t>
            </a:r>
            <a:r>
              <a:rPr lang="en-US" sz="1600" dirty="0" smtClean="0"/>
              <a:t> </a:t>
            </a:r>
            <a:r>
              <a:rPr lang="en-US" sz="1600" smtClean="0"/>
              <a:t>Spark </a:t>
            </a:r>
            <a:r>
              <a:rPr lang="en-US" sz="1600" smtClean="0"/>
              <a:t>Therapeutics</a:t>
            </a:r>
            <a:endParaRPr lang="ru-RU" sz="1600" dirty="0" smtClean="0"/>
          </a:p>
          <a:p>
            <a:r>
              <a:rPr lang="ru-RU" sz="1600" b="1" dirty="0" smtClean="0"/>
              <a:t>Препарат:</a:t>
            </a:r>
            <a:r>
              <a:rPr lang="ru-RU" sz="1600" dirty="0" smtClean="0"/>
              <a:t>  </a:t>
            </a:r>
            <a:r>
              <a:rPr lang="en-US" sz="1600" dirty="0" err="1" smtClean="0"/>
              <a:t>Luxturn</a:t>
            </a:r>
            <a:r>
              <a:rPr lang="en-US" sz="1600" dirty="0" smtClean="0"/>
              <a:t> </a:t>
            </a:r>
            <a:endParaRPr lang="ru-RU" sz="1600" dirty="0" smtClean="0"/>
          </a:p>
          <a:p>
            <a:r>
              <a:rPr lang="ru-RU" sz="1600" b="1" dirty="0" smtClean="0"/>
              <a:t>Ген:</a:t>
            </a:r>
            <a:r>
              <a:rPr lang="ru-RU" sz="1600" dirty="0" smtClean="0"/>
              <a:t>              </a:t>
            </a:r>
            <a:r>
              <a:rPr lang="en-US" sz="1600" i="1" dirty="0" smtClean="0"/>
              <a:t>RPE65</a:t>
            </a:r>
            <a:endParaRPr lang="ru-RU" sz="1600" i="1" dirty="0" smtClean="0"/>
          </a:p>
          <a:p>
            <a:r>
              <a:rPr lang="ru-RU" sz="1600" b="1" dirty="0" smtClean="0"/>
              <a:t>Когда:         </a:t>
            </a:r>
            <a:r>
              <a:rPr lang="en-US" sz="1600" dirty="0"/>
              <a:t>November 2018</a:t>
            </a:r>
            <a:endParaRPr lang="ru-RU" sz="1600" dirty="0"/>
          </a:p>
          <a:p>
            <a:endParaRPr lang="ru-RU" sz="1600" b="1" dirty="0"/>
          </a:p>
          <a:p>
            <a:endParaRPr lang="ru-RU" sz="1600" dirty="0"/>
          </a:p>
          <a:p>
            <a:r>
              <a:rPr lang="ru-RU" sz="1600" b="1" dirty="0" smtClean="0"/>
              <a:t>Перспективы:</a:t>
            </a:r>
            <a:r>
              <a:rPr lang="ru-RU" sz="1600" dirty="0" smtClean="0"/>
              <a:t> </a:t>
            </a:r>
            <a:endParaRPr lang="ru-RU" sz="1600" dirty="0"/>
          </a:p>
          <a:p>
            <a:r>
              <a:rPr lang="en-US" sz="1600" dirty="0"/>
              <a:t>25 </a:t>
            </a:r>
            <a:r>
              <a:rPr lang="ru-RU" sz="1600" dirty="0" smtClean="0"/>
              <a:t>клинических протоколов проходят клинические испытания на стадии</a:t>
            </a:r>
            <a:r>
              <a:rPr lang="en-US" sz="1600" dirty="0" smtClean="0"/>
              <a:t> </a:t>
            </a:r>
            <a:r>
              <a:rPr lang="en-US" sz="1600" dirty="0"/>
              <a:t>I, II </a:t>
            </a:r>
            <a:r>
              <a:rPr lang="ru-RU" sz="1600" dirty="0" smtClean="0"/>
              <a:t>или</a:t>
            </a:r>
            <a:r>
              <a:rPr lang="en-US" sz="1600" dirty="0" smtClean="0"/>
              <a:t> III</a:t>
            </a:r>
            <a:endParaRPr lang="ru-RU" sz="1600" dirty="0" smtClean="0"/>
          </a:p>
          <a:p>
            <a:endParaRPr lang="ru-RU" sz="1600" dirty="0"/>
          </a:p>
          <a:p>
            <a:endParaRPr lang="ru-RU" sz="1600" dirty="0"/>
          </a:p>
        </p:txBody>
      </p:sp>
      <p:sp>
        <p:nvSpPr>
          <p:cNvPr id="5" name="TextBox 4"/>
          <p:cNvSpPr txBox="1"/>
          <p:nvPr/>
        </p:nvSpPr>
        <p:spPr>
          <a:xfrm>
            <a:off x="4275354" y="6065912"/>
            <a:ext cx="4869160" cy="369332"/>
          </a:xfrm>
          <a:prstGeom prst="rect">
            <a:avLst/>
          </a:prstGeom>
          <a:noFill/>
        </p:spPr>
        <p:txBody>
          <a:bodyPr wrap="square" rtlCol="0">
            <a:spAutoFit/>
          </a:bodyPr>
          <a:lstStyle/>
          <a:p>
            <a:pPr algn="ctr"/>
            <a:r>
              <a:rPr lang="en-US" b="1" dirty="0">
                <a:solidFill>
                  <a:schemeClr val="bg2">
                    <a:lumMod val="50000"/>
                  </a:schemeClr>
                </a:solidFill>
              </a:rPr>
              <a:t>LCA</a:t>
            </a:r>
            <a:r>
              <a:rPr lang="en-US" dirty="0">
                <a:solidFill>
                  <a:schemeClr val="bg2">
                    <a:lumMod val="50000"/>
                  </a:schemeClr>
                </a:solidFill>
              </a:rPr>
              <a:t>: </a:t>
            </a:r>
            <a:r>
              <a:rPr lang="en-US" dirty="0" err="1">
                <a:solidFill>
                  <a:schemeClr val="bg2">
                    <a:lumMod val="50000"/>
                  </a:schemeClr>
                </a:solidFill>
              </a:rPr>
              <a:t>Leber</a:t>
            </a:r>
            <a:r>
              <a:rPr lang="en-US" dirty="0">
                <a:solidFill>
                  <a:schemeClr val="bg2">
                    <a:lumMod val="50000"/>
                  </a:schemeClr>
                </a:solidFill>
              </a:rPr>
              <a:t> congenital </a:t>
            </a:r>
            <a:r>
              <a:rPr lang="en-US" dirty="0" err="1">
                <a:solidFill>
                  <a:schemeClr val="bg2">
                    <a:lumMod val="50000"/>
                  </a:schemeClr>
                </a:solidFill>
              </a:rPr>
              <a:t>amaurosis</a:t>
            </a:r>
            <a:endParaRPr lang="ru-RU" dirty="0">
              <a:solidFill>
                <a:schemeClr val="bg2">
                  <a:lumMod val="50000"/>
                </a:schemeClr>
              </a:solidFill>
            </a:endParaRPr>
          </a:p>
        </p:txBody>
      </p:sp>
    </p:spTree>
    <p:extLst>
      <p:ext uri="{BB962C8B-B14F-4D97-AF65-F5344CB8AC3E}">
        <p14:creationId xmlns:p14="http://schemas.microsoft.com/office/powerpoint/2010/main" val="454594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116632"/>
            <a:ext cx="8496944" cy="584775"/>
          </a:xfrm>
          <a:prstGeom prst="rect">
            <a:avLst/>
          </a:prstGeom>
          <a:noFill/>
        </p:spPr>
        <p:txBody>
          <a:bodyPr wrap="square" rtlCol="0">
            <a:spAutoFit/>
          </a:bodyPr>
          <a:lstStyle/>
          <a:p>
            <a:pPr algn="ctr"/>
            <a:r>
              <a:rPr lang="ru-RU" sz="3200" dirty="0" smtClean="0">
                <a:solidFill>
                  <a:schemeClr val="bg2">
                    <a:lumMod val="50000"/>
                  </a:schemeClr>
                </a:solidFill>
              </a:rPr>
              <a:t>Гемофилия</a:t>
            </a:r>
            <a:endParaRPr lang="ru-RU" sz="3200" dirty="0">
              <a:solidFill>
                <a:schemeClr val="bg2">
                  <a:lumMod val="50000"/>
                </a:schemeClr>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9576" y="1268760"/>
            <a:ext cx="3928864" cy="3928864"/>
          </a:xfrm>
          <a:prstGeom prst="rect">
            <a:avLst/>
          </a:prstGeom>
        </p:spPr>
      </p:pic>
      <p:sp>
        <p:nvSpPr>
          <p:cNvPr id="4" name="TextBox 3"/>
          <p:cNvSpPr txBox="1"/>
          <p:nvPr/>
        </p:nvSpPr>
        <p:spPr>
          <a:xfrm>
            <a:off x="695592" y="5445224"/>
            <a:ext cx="8331063" cy="830997"/>
          </a:xfrm>
          <a:prstGeom prst="rect">
            <a:avLst/>
          </a:prstGeom>
          <a:noFill/>
        </p:spPr>
        <p:txBody>
          <a:bodyPr wrap="none" rtlCol="0">
            <a:spAutoFit/>
          </a:bodyPr>
          <a:lstStyle/>
          <a:p>
            <a:pPr algn="ctr"/>
            <a:r>
              <a:rPr lang="ru-RU" sz="1600" dirty="0"/>
              <a:t>Себастьян </a:t>
            </a:r>
            <a:r>
              <a:rPr lang="ru-RU" sz="1600" dirty="0" err="1"/>
              <a:t>Мишталь</a:t>
            </a:r>
            <a:r>
              <a:rPr lang="ru-RU" sz="1600" dirty="0"/>
              <a:t> был пациентом в исследовании генной терапии гемофилии в 2011 году. </a:t>
            </a:r>
            <a:endParaRPr lang="ru-RU" sz="1600" dirty="0" smtClean="0"/>
          </a:p>
          <a:p>
            <a:pPr algn="ctr"/>
            <a:r>
              <a:rPr lang="ru-RU" sz="1600" dirty="0" smtClean="0"/>
              <a:t>После лечения, у </a:t>
            </a:r>
            <a:r>
              <a:rPr lang="ru-RU" sz="1600" dirty="0" err="1" smtClean="0"/>
              <a:t>Мишталя</a:t>
            </a:r>
            <a:r>
              <a:rPr lang="ru-RU" sz="1600" dirty="0" smtClean="0"/>
              <a:t> </a:t>
            </a:r>
            <a:r>
              <a:rPr lang="ru-RU" sz="1600" dirty="0"/>
              <a:t>больше не было спонтанных эпизодов кровотечения.</a:t>
            </a:r>
          </a:p>
          <a:p>
            <a:pPr algn="ctr"/>
            <a:r>
              <a:rPr lang="ru-RU" sz="1600" dirty="0"/>
              <a:t>Предоставлено: UCLH / UCL NIHR Центр биомедицинских исследований.</a:t>
            </a:r>
          </a:p>
        </p:txBody>
      </p:sp>
    </p:spTree>
    <p:extLst>
      <p:ext uri="{BB962C8B-B14F-4D97-AF65-F5344CB8AC3E}">
        <p14:creationId xmlns:p14="http://schemas.microsoft.com/office/powerpoint/2010/main" val="29877071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5536" y="116632"/>
            <a:ext cx="8496944" cy="584775"/>
          </a:xfrm>
          <a:prstGeom prst="rect">
            <a:avLst/>
          </a:prstGeom>
          <a:noFill/>
        </p:spPr>
        <p:txBody>
          <a:bodyPr wrap="square" rtlCol="0">
            <a:spAutoFit/>
          </a:bodyPr>
          <a:lstStyle/>
          <a:p>
            <a:pPr algn="ctr"/>
            <a:r>
              <a:rPr lang="ru-RU" sz="3200" dirty="0" smtClean="0">
                <a:solidFill>
                  <a:schemeClr val="bg2">
                    <a:lumMod val="50000"/>
                  </a:schemeClr>
                </a:solidFill>
              </a:rPr>
              <a:t>Бета-Талассемия</a:t>
            </a:r>
            <a:endParaRPr lang="ru-RU" sz="3200" dirty="0">
              <a:solidFill>
                <a:schemeClr val="bg2">
                  <a:lumMod val="50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701407"/>
            <a:ext cx="6080393" cy="6080393"/>
          </a:xfrm>
          <a:prstGeom prst="rect">
            <a:avLst/>
          </a:prstGeom>
        </p:spPr>
      </p:pic>
    </p:spTree>
    <p:extLst>
      <p:ext uri="{BB962C8B-B14F-4D97-AF65-F5344CB8AC3E}">
        <p14:creationId xmlns:p14="http://schemas.microsoft.com/office/powerpoint/2010/main" val="5763797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116632"/>
            <a:ext cx="8496944" cy="584775"/>
          </a:xfrm>
          <a:prstGeom prst="rect">
            <a:avLst/>
          </a:prstGeom>
          <a:noFill/>
        </p:spPr>
        <p:txBody>
          <a:bodyPr wrap="square" rtlCol="0">
            <a:spAutoFit/>
          </a:bodyPr>
          <a:lstStyle/>
          <a:p>
            <a:pPr algn="ctr"/>
            <a:r>
              <a:rPr lang="ru-RU" sz="3200" dirty="0" smtClean="0">
                <a:solidFill>
                  <a:schemeClr val="bg2">
                    <a:lumMod val="50000"/>
                  </a:schemeClr>
                </a:solidFill>
              </a:rPr>
              <a:t>Нарушение </a:t>
            </a:r>
            <a:r>
              <a:rPr lang="ru-RU" sz="3200" smtClean="0">
                <a:solidFill>
                  <a:schemeClr val="bg2">
                    <a:lumMod val="50000"/>
                  </a:schemeClr>
                </a:solidFill>
              </a:rPr>
              <a:t>метаболизма жирных </a:t>
            </a:r>
            <a:r>
              <a:rPr lang="ru-RU" sz="3200" dirty="0" smtClean="0">
                <a:solidFill>
                  <a:schemeClr val="bg2">
                    <a:lumMod val="50000"/>
                  </a:schemeClr>
                </a:solidFill>
              </a:rPr>
              <a:t>кислот</a:t>
            </a:r>
            <a:endParaRPr lang="ru-RU" sz="3200" dirty="0">
              <a:solidFill>
                <a:schemeClr val="bg2">
                  <a:lumMod val="50000"/>
                </a:schemeClr>
              </a:solidFill>
            </a:endParaRPr>
          </a:p>
        </p:txBody>
      </p:sp>
      <p:sp>
        <p:nvSpPr>
          <p:cNvPr id="3" name="TextBox 2"/>
          <p:cNvSpPr txBox="1"/>
          <p:nvPr/>
        </p:nvSpPr>
        <p:spPr>
          <a:xfrm>
            <a:off x="1619672" y="1770248"/>
            <a:ext cx="5976664" cy="3170099"/>
          </a:xfrm>
          <a:prstGeom prst="rect">
            <a:avLst/>
          </a:prstGeom>
          <a:noFill/>
        </p:spPr>
        <p:txBody>
          <a:bodyPr wrap="square" rtlCol="0">
            <a:spAutoFit/>
          </a:bodyPr>
          <a:lstStyle/>
          <a:p>
            <a:pPr>
              <a:lnSpc>
                <a:spcPct val="200000"/>
              </a:lnSpc>
            </a:pPr>
            <a:r>
              <a:rPr lang="ru-RU" sz="2000" dirty="0" smtClean="0">
                <a:solidFill>
                  <a:schemeClr val="bg2">
                    <a:lumMod val="50000"/>
                  </a:schemeClr>
                </a:solidFill>
              </a:rPr>
              <a:t>Введенный ген – ген </a:t>
            </a:r>
            <a:r>
              <a:rPr lang="en-US" sz="2000" dirty="0" smtClean="0">
                <a:solidFill>
                  <a:schemeClr val="bg2">
                    <a:lumMod val="50000"/>
                  </a:schemeClr>
                </a:solidFill>
              </a:rPr>
              <a:t>LPL </a:t>
            </a:r>
            <a:r>
              <a:rPr lang="en-US" sz="2000" dirty="0">
                <a:solidFill>
                  <a:schemeClr val="bg2">
                    <a:lumMod val="50000"/>
                  </a:schemeClr>
                </a:solidFill>
              </a:rPr>
              <a:t>(</a:t>
            </a:r>
            <a:r>
              <a:rPr lang="en-US" sz="2000" dirty="0" smtClean="0">
                <a:solidFill>
                  <a:schemeClr val="bg2">
                    <a:lumMod val="50000"/>
                  </a:schemeClr>
                </a:solidFill>
              </a:rPr>
              <a:t>lipoprotein</a:t>
            </a:r>
            <a:r>
              <a:rPr lang="ru-RU" sz="2000" dirty="0" smtClean="0">
                <a:solidFill>
                  <a:schemeClr val="bg2">
                    <a:lumMod val="50000"/>
                  </a:schemeClr>
                </a:solidFill>
              </a:rPr>
              <a:t> </a:t>
            </a:r>
            <a:r>
              <a:rPr lang="en-US" sz="2000" dirty="0" smtClean="0">
                <a:solidFill>
                  <a:schemeClr val="bg2">
                    <a:lumMod val="50000"/>
                  </a:schemeClr>
                </a:solidFill>
              </a:rPr>
              <a:t>lipase)</a:t>
            </a:r>
            <a:r>
              <a:rPr lang="ru-RU" sz="2000" dirty="0" smtClean="0">
                <a:solidFill>
                  <a:schemeClr val="bg2">
                    <a:lumMod val="50000"/>
                  </a:schemeClr>
                </a:solidFill>
              </a:rPr>
              <a:t>.</a:t>
            </a:r>
          </a:p>
          <a:p>
            <a:pPr>
              <a:lnSpc>
                <a:spcPct val="200000"/>
              </a:lnSpc>
            </a:pPr>
            <a:r>
              <a:rPr lang="ru-RU" sz="2000" dirty="0" smtClean="0">
                <a:solidFill>
                  <a:schemeClr val="bg2">
                    <a:lumMod val="50000"/>
                  </a:schemeClr>
                </a:solidFill>
              </a:rPr>
              <a:t>Вводился в мышечные клетки.</a:t>
            </a:r>
          </a:p>
          <a:p>
            <a:pPr>
              <a:lnSpc>
                <a:spcPct val="200000"/>
              </a:lnSpc>
            </a:pPr>
            <a:r>
              <a:rPr lang="ru-RU" sz="2000" dirty="0" smtClean="0">
                <a:solidFill>
                  <a:schemeClr val="bg2">
                    <a:lumMod val="50000"/>
                  </a:schemeClr>
                </a:solidFill>
              </a:rPr>
              <a:t>Ген </a:t>
            </a:r>
            <a:r>
              <a:rPr lang="en-US" sz="2000" dirty="0" smtClean="0">
                <a:solidFill>
                  <a:schemeClr val="bg2">
                    <a:lumMod val="50000"/>
                  </a:schemeClr>
                </a:solidFill>
              </a:rPr>
              <a:t>LPL </a:t>
            </a:r>
            <a:r>
              <a:rPr lang="ru-RU" sz="2000" dirty="0" smtClean="0">
                <a:solidFill>
                  <a:schemeClr val="bg2">
                    <a:lumMod val="50000"/>
                  </a:schemeClr>
                </a:solidFill>
              </a:rPr>
              <a:t>кодирует белок, который разрушает жир в крови, тем самым не дает подняться концентрации жира до</a:t>
            </a:r>
            <a:r>
              <a:rPr lang="en-US" sz="2000" dirty="0" smtClean="0">
                <a:solidFill>
                  <a:schemeClr val="bg2">
                    <a:lumMod val="50000"/>
                  </a:schemeClr>
                </a:solidFill>
              </a:rPr>
              <a:t> </a:t>
            </a:r>
            <a:r>
              <a:rPr lang="ru-RU" sz="2000" dirty="0" smtClean="0">
                <a:solidFill>
                  <a:schemeClr val="bg2">
                    <a:lumMod val="50000"/>
                  </a:schemeClr>
                </a:solidFill>
              </a:rPr>
              <a:t>токсического уровня.</a:t>
            </a:r>
            <a:endParaRPr lang="ru-RU" sz="2000" dirty="0">
              <a:solidFill>
                <a:schemeClr val="bg2">
                  <a:lumMod val="50000"/>
                </a:schemeClr>
              </a:solidFill>
            </a:endParaRPr>
          </a:p>
        </p:txBody>
      </p:sp>
    </p:spTree>
    <p:extLst>
      <p:ext uri="{BB962C8B-B14F-4D97-AF65-F5344CB8AC3E}">
        <p14:creationId xmlns:p14="http://schemas.microsoft.com/office/powerpoint/2010/main" val="6064991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dirty="0" smtClean="0">
                <a:solidFill>
                  <a:schemeClr val="bg2">
                    <a:lumMod val="50000"/>
                  </a:schemeClr>
                </a:solidFill>
              </a:rPr>
              <a:t>Генная Терапия - что это</a:t>
            </a:r>
            <a:r>
              <a:rPr lang="ru-RU" dirty="0" smtClean="0"/>
              <a:t> </a:t>
            </a:r>
            <a:endParaRPr lang="ru-RU" dirty="0"/>
          </a:p>
        </p:txBody>
      </p:sp>
      <p:sp>
        <p:nvSpPr>
          <p:cNvPr id="5" name="TextBox 4"/>
          <p:cNvSpPr txBox="1"/>
          <p:nvPr/>
        </p:nvSpPr>
        <p:spPr>
          <a:xfrm>
            <a:off x="683568" y="2060848"/>
            <a:ext cx="7632848" cy="2062103"/>
          </a:xfrm>
          <a:prstGeom prst="rect">
            <a:avLst/>
          </a:prstGeom>
          <a:noFill/>
        </p:spPr>
        <p:txBody>
          <a:bodyPr wrap="square" rtlCol="0">
            <a:spAutoFit/>
          </a:bodyPr>
          <a:lstStyle/>
          <a:p>
            <a:pPr algn="ctr"/>
            <a:r>
              <a:rPr lang="ru-RU" sz="3200" b="1" dirty="0" smtClean="0">
                <a:solidFill>
                  <a:schemeClr val="tx1">
                    <a:lumMod val="65000"/>
                    <a:lumOff val="35000"/>
                  </a:schemeClr>
                </a:solidFill>
              </a:rPr>
              <a:t>Генная терапия </a:t>
            </a:r>
          </a:p>
          <a:p>
            <a:pPr algn="ctr"/>
            <a:r>
              <a:rPr lang="ru-RU" sz="3200" dirty="0" smtClean="0">
                <a:solidFill>
                  <a:schemeClr val="tx1">
                    <a:lumMod val="65000"/>
                    <a:lumOff val="35000"/>
                  </a:schemeClr>
                </a:solidFill>
              </a:rPr>
              <a:t>это использование ДНК и/или РНК в качестве фармацевтического агента для лечения заболевания</a:t>
            </a:r>
            <a:endParaRPr lang="ru-RU" sz="3200" dirty="0">
              <a:solidFill>
                <a:schemeClr val="tx1">
                  <a:lumMod val="65000"/>
                  <a:lumOff val="35000"/>
                </a:schemeClr>
              </a:solidFill>
            </a:endParaRPr>
          </a:p>
        </p:txBody>
      </p:sp>
      <p:sp>
        <p:nvSpPr>
          <p:cNvPr id="6" name="TextBox 5"/>
          <p:cNvSpPr txBox="1"/>
          <p:nvPr/>
        </p:nvSpPr>
        <p:spPr>
          <a:xfrm>
            <a:off x="683568" y="4499403"/>
            <a:ext cx="7632848" cy="1077218"/>
          </a:xfrm>
          <a:prstGeom prst="rect">
            <a:avLst/>
          </a:prstGeom>
          <a:noFill/>
        </p:spPr>
        <p:txBody>
          <a:bodyPr wrap="square" rtlCol="0">
            <a:spAutoFit/>
          </a:bodyPr>
          <a:lstStyle/>
          <a:p>
            <a:pPr algn="ctr"/>
            <a:r>
              <a:rPr lang="ru-RU" sz="3200" b="1" dirty="0" smtClean="0">
                <a:solidFill>
                  <a:schemeClr val="tx1">
                    <a:lumMod val="65000"/>
                    <a:lumOff val="35000"/>
                  </a:schemeClr>
                </a:solidFill>
              </a:rPr>
              <a:t>Генная терапия </a:t>
            </a:r>
          </a:p>
          <a:p>
            <a:pPr algn="ctr"/>
            <a:r>
              <a:rPr lang="ru-RU" sz="3200" dirty="0" smtClean="0">
                <a:solidFill>
                  <a:schemeClr val="tx1">
                    <a:lumMod val="65000"/>
                    <a:lumOff val="35000"/>
                  </a:schemeClr>
                </a:solidFill>
              </a:rPr>
              <a:t>это не редактирование генома</a:t>
            </a:r>
            <a:endParaRPr lang="ru-RU" sz="3200" dirty="0">
              <a:solidFill>
                <a:schemeClr val="tx1">
                  <a:lumMod val="65000"/>
                  <a:lumOff val="35000"/>
                </a:schemeClr>
              </a:solidFill>
            </a:endParaRPr>
          </a:p>
        </p:txBody>
      </p:sp>
    </p:spTree>
    <p:extLst>
      <p:ext uri="{BB962C8B-B14F-4D97-AF65-F5344CB8AC3E}">
        <p14:creationId xmlns:p14="http://schemas.microsoft.com/office/powerpoint/2010/main" val="24986443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5536" y="188640"/>
            <a:ext cx="8496944" cy="584775"/>
          </a:xfrm>
          <a:prstGeom prst="rect">
            <a:avLst/>
          </a:prstGeom>
          <a:noFill/>
        </p:spPr>
        <p:txBody>
          <a:bodyPr wrap="square" rtlCol="0">
            <a:spAutoFit/>
          </a:bodyPr>
          <a:lstStyle/>
          <a:p>
            <a:pPr algn="ctr"/>
            <a:r>
              <a:rPr lang="ru-RU" sz="3200" dirty="0" smtClean="0">
                <a:solidFill>
                  <a:schemeClr val="bg2">
                    <a:lumMod val="50000"/>
                  </a:schemeClr>
                </a:solidFill>
              </a:rPr>
              <a:t>Меланома и Лейкемия</a:t>
            </a:r>
            <a:endParaRPr lang="ru-RU" sz="3200" dirty="0">
              <a:solidFill>
                <a:schemeClr val="bg2">
                  <a:lumMod val="50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770102"/>
            <a:ext cx="6048672" cy="6048672"/>
          </a:xfrm>
          <a:prstGeom prst="rect">
            <a:avLst/>
          </a:prstGeom>
        </p:spPr>
      </p:pic>
    </p:spTree>
    <p:extLst>
      <p:ext uri="{BB962C8B-B14F-4D97-AF65-F5344CB8AC3E}">
        <p14:creationId xmlns:p14="http://schemas.microsoft.com/office/powerpoint/2010/main" val="16672220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116632"/>
            <a:ext cx="8496944" cy="584775"/>
          </a:xfrm>
          <a:prstGeom prst="rect">
            <a:avLst/>
          </a:prstGeom>
          <a:noFill/>
        </p:spPr>
        <p:txBody>
          <a:bodyPr wrap="square" rtlCol="0">
            <a:spAutoFit/>
          </a:bodyPr>
          <a:lstStyle/>
          <a:p>
            <a:pPr algn="ctr"/>
            <a:r>
              <a:rPr lang="ru-RU" sz="3200" dirty="0" smtClean="0">
                <a:solidFill>
                  <a:schemeClr val="bg2">
                    <a:lumMod val="50000"/>
                  </a:schemeClr>
                </a:solidFill>
              </a:rPr>
              <a:t>Болезнь Паркинсона</a:t>
            </a:r>
            <a:endParaRPr lang="ru-RU" sz="3200" dirty="0">
              <a:solidFill>
                <a:schemeClr val="bg2">
                  <a:lumMod val="50000"/>
                </a:schemeClr>
              </a:solidFill>
            </a:endParaRPr>
          </a:p>
        </p:txBody>
      </p:sp>
      <p:sp>
        <p:nvSpPr>
          <p:cNvPr id="3" name="TextBox 2"/>
          <p:cNvSpPr txBox="1"/>
          <p:nvPr/>
        </p:nvSpPr>
        <p:spPr>
          <a:xfrm>
            <a:off x="539552" y="1916832"/>
            <a:ext cx="8136904" cy="2554545"/>
          </a:xfrm>
          <a:prstGeom prst="rect">
            <a:avLst/>
          </a:prstGeom>
          <a:noFill/>
        </p:spPr>
        <p:txBody>
          <a:bodyPr wrap="square" rtlCol="0">
            <a:spAutoFit/>
          </a:bodyPr>
          <a:lstStyle/>
          <a:p>
            <a:r>
              <a:rPr lang="ru-RU" sz="2000" dirty="0" smtClean="0">
                <a:solidFill>
                  <a:schemeClr val="bg2">
                    <a:lumMod val="50000"/>
                  </a:schemeClr>
                </a:solidFill>
              </a:rPr>
              <a:t>Болезнью Паркинсона – нарушение синтеза </a:t>
            </a:r>
            <a:r>
              <a:rPr lang="ru-RU" sz="2000" dirty="0" err="1" smtClean="0">
                <a:solidFill>
                  <a:schemeClr val="bg2">
                    <a:lumMod val="50000"/>
                  </a:schemeClr>
                </a:solidFill>
              </a:rPr>
              <a:t>допамина</a:t>
            </a:r>
            <a:r>
              <a:rPr lang="ru-RU" sz="2000" dirty="0" smtClean="0">
                <a:solidFill>
                  <a:schemeClr val="bg2">
                    <a:lumMod val="50000"/>
                  </a:schemeClr>
                </a:solidFill>
              </a:rPr>
              <a:t>, приводящая к потери способности </a:t>
            </a:r>
            <a:r>
              <a:rPr lang="ru-RU" sz="2000" dirty="0">
                <a:solidFill>
                  <a:schemeClr val="bg2">
                    <a:lumMod val="50000"/>
                  </a:schemeClr>
                </a:solidFill>
              </a:rPr>
              <a:t>контролировать </a:t>
            </a:r>
            <a:r>
              <a:rPr lang="ru-RU" sz="2000" dirty="0" smtClean="0">
                <a:solidFill>
                  <a:schemeClr val="bg2">
                    <a:lumMod val="50000"/>
                  </a:schemeClr>
                </a:solidFill>
              </a:rPr>
              <a:t>свои движения.</a:t>
            </a:r>
          </a:p>
          <a:p>
            <a:endParaRPr lang="ru-RU" sz="2000" dirty="0">
              <a:solidFill>
                <a:schemeClr val="bg2">
                  <a:lumMod val="50000"/>
                </a:schemeClr>
              </a:solidFill>
            </a:endParaRPr>
          </a:p>
          <a:p>
            <a:r>
              <a:rPr lang="ru-RU" sz="2000" dirty="0" smtClean="0">
                <a:solidFill>
                  <a:schemeClr val="bg2">
                    <a:lumMod val="50000"/>
                  </a:schemeClr>
                </a:solidFill>
              </a:rPr>
              <a:t>Для лечения </a:t>
            </a:r>
            <a:r>
              <a:rPr lang="ru-RU" sz="2000" dirty="0">
                <a:solidFill>
                  <a:schemeClr val="bg2">
                    <a:lumMod val="50000"/>
                  </a:schemeClr>
                </a:solidFill>
              </a:rPr>
              <a:t>пациентов с прогрессирующей болезнью Паркинсона </a:t>
            </a:r>
            <a:r>
              <a:rPr lang="ru-RU" sz="2000" dirty="0" smtClean="0">
                <a:solidFill>
                  <a:schemeClr val="bg2">
                    <a:lumMod val="50000"/>
                  </a:schemeClr>
                </a:solidFill>
              </a:rPr>
              <a:t>использовали </a:t>
            </a:r>
            <a:r>
              <a:rPr lang="ru-RU" sz="2000" dirty="0" err="1" smtClean="0">
                <a:solidFill>
                  <a:schemeClr val="bg2">
                    <a:lumMod val="50000"/>
                  </a:schemeClr>
                </a:solidFill>
              </a:rPr>
              <a:t>ретровирусный</a:t>
            </a:r>
            <a:r>
              <a:rPr lang="ru-RU" sz="2000" dirty="0" smtClean="0">
                <a:solidFill>
                  <a:schemeClr val="bg2">
                    <a:lumMod val="50000"/>
                  </a:schemeClr>
                </a:solidFill>
              </a:rPr>
              <a:t> вектор кодирующий три гена. </a:t>
            </a:r>
          </a:p>
          <a:p>
            <a:r>
              <a:rPr lang="ru-RU" sz="2000" dirty="0" smtClean="0">
                <a:solidFill>
                  <a:schemeClr val="bg2">
                    <a:lumMod val="50000"/>
                  </a:schemeClr>
                </a:solidFill>
              </a:rPr>
              <a:t>Вирус вводился в мозг.</a:t>
            </a:r>
          </a:p>
          <a:p>
            <a:endParaRPr lang="ru-RU" sz="2000" dirty="0" smtClean="0">
              <a:solidFill>
                <a:schemeClr val="bg2">
                  <a:lumMod val="50000"/>
                </a:schemeClr>
              </a:solidFill>
            </a:endParaRPr>
          </a:p>
          <a:p>
            <a:r>
              <a:rPr lang="ru-RU" sz="2000" b="1" dirty="0" smtClean="0">
                <a:solidFill>
                  <a:schemeClr val="bg2">
                    <a:lumMod val="50000"/>
                  </a:schemeClr>
                </a:solidFill>
              </a:rPr>
              <a:t>После </a:t>
            </a:r>
            <a:r>
              <a:rPr lang="ru-RU" sz="2000" b="1" dirty="0">
                <a:solidFill>
                  <a:schemeClr val="bg2">
                    <a:lumMod val="50000"/>
                  </a:schemeClr>
                </a:solidFill>
              </a:rPr>
              <a:t>лечения </a:t>
            </a:r>
            <a:r>
              <a:rPr lang="ru-RU" sz="2000" b="1" dirty="0" smtClean="0">
                <a:solidFill>
                  <a:schemeClr val="bg2">
                    <a:lumMod val="50000"/>
                  </a:schemeClr>
                </a:solidFill>
              </a:rPr>
              <a:t>у всех пациентов  восстановился </a:t>
            </a:r>
            <a:r>
              <a:rPr lang="ru-RU" sz="2000" b="1" dirty="0">
                <a:solidFill>
                  <a:schemeClr val="bg2">
                    <a:lumMod val="50000"/>
                  </a:schemeClr>
                </a:solidFill>
              </a:rPr>
              <a:t>мышечный контроль</a:t>
            </a:r>
            <a:r>
              <a:rPr lang="ru-RU" sz="2000" dirty="0">
                <a:solidFill>
                  <a:schemeClr val="bg2">
                    <a:lumMod val="50000"/>
                  </a:schemeClr>
                </a:solidFill>
              </a:rPr>
              <a:t>.</a:t>
            </a:r>
          </a:p>
        </p:txBody>
      </p:sp>
    </p:spTree>
    <p:extLst>
      <p:ext uri="{BB962C8B-B14F-4D97-AF65-F5344CB8AC3E}">
        <p14:creationId xmlns:p14="http://schemas.microsoft.com/office/powerpoint/2010/main" val="13454034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47" y="1703416"/>
            <a:ext cx="9152947" cy="5162834"/>
          </a:xfrm>
          <a:prstGeom prst="rect">
            <a:avLst/>
          </a:prstGeom>
        </p:spPr>
      </p:pic>
      <p:sp>
        <p:nvSpPr>
          <p:cNvPr id="3" name="TextBox 2"/>
          <p:cNvSpPr txBox="1"/>
          <p:nvPr/>
        </p:nvSpPr>
        <p:spPr>
          <a:xfrm>
            <a:off x="179512" y="5657671"/>
            <a:ext cx="8591326" cy="1200329"/>
          </a:xfrm>
          <a:prstGeom prst="rect">
            <a:avLst/>
          </a:prstGeom>
          <a:noFill/>
        </p:spPr>
        <p:txBody>
          <a:bodyPr wrap="none" rtlCol="0">
            <a:spAutoFit/>
          </a:bodyPr>
          <a:lstStyle/>
          <a:p>
            <a:pPr algn="ctr"/>
            <a:r>
              <a:rPr lang="en-US" sz="3600" dirty="0" smtClean="0"/>
              <a:t>NEW FETAL GENE THERAPY PREVENTS FATAL </a:t>
            </a:r>
            <a:endParaRPr lang="ru-RU" sz="3600" dirty="0" smtClean="0"/>
          </a:p>
          <a:p>
            <a:pPr algn="ctr"/>
            <a:r>
              <a:rPr lang="en-US" sz="3600" dirty="0" smtClean="0"/>
              <a:t>NEURODEGENERATIVE DISEASE</a:t>
            </a:r>
            <a:endParaRPr lang="ru-RU" sz="3600" dirty="0"/>
          </a:p>
        </p:txBody>
      </p:sp>
      <p:sp>
        <p:nvSpPr>
          <p:cNvPr id="6" name="TextBox 5"/>
          <p:cNvSpPr txBox="1"/>
          <p:nvPr/>
        </p:nvSpPr>
        <p:spPr>
          <a:xfrm>
            <a:off x="251520" y="147990"/>
            <a:ext cx="8892480" cy="1077218"/>
          </a:xfrm>
          <a:prstGeom prst="rect">
            <a:avLst/>
          </a:prstGeom>
          <a:noFill/>
        </p:spPr>
        <p:txBody>
          <a:bodyPr wrap="square" rtlCol="0">
            <a:spAutoFit/>
          </a:bodyPr>
          <a:lstStyle/>
          <a:p>
            <a:pPr algn="ctr"/>
            <a:r>
              <a:rPr lang="ru-RU" sz="3200" dirty="0" err="1" smtClean="0">
                <a:solidFill>
                  <a:schemeClr val="bg2">
                    <a:lumMod val="50000"/>
                  </a:schemeClr>
                </a:solidFill>
              </a:rPr>
              <a:t>Пренатальная</a:t>
            </a:r>
            <a:r>
              <a:rPr lang="ru-RU" sz="3200" dirty="0" smtClean="0">
                <a:solidFill>
                  <a:schemeClr val="bg2">
                    <a:lumMod val="50000"/>
                  </a:schemeClr>
                </a:solidFill>
              </a:rPr>
              <a:t> генная терапия, шаг в лечении большинства наследственных заболеваний </a:t>
            </a:r>
            <a:endParaRPr lang="ru-RU" sz="3200" dirty="0">
              <a:solidFill>
                <a:schemeClr val="bg2">
                  <a:lumMod val="50000"/>
                </a:schemeClr>
              </a:solidFill>
            </a:endParaRPr>
          </a:p>
        </p:txBody>
      </p:sp>
    </p:spTree>
    <p:extLst>
      <p:ext uri="{BB962C8B-B14F-4D97-AF65-F5344CB8AC3E}">
        <p14:creationId xmlns:p14="http://schemas.microsoft.com/office/powerpoint/2010/main" val="11501042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39752" y="2420888"/>
            <a:ext cx="4464496" cy="584775"/>
          </a:xfrm>
          <a:prstGeom prst="rect">
            <a:avLst/>
          </a:prstGeom>
          <a:noFill/>
        </p:spPr>
        <p:txBody>
          <a:bodyPr wrap="square" rtlCol="0">
            <a:spAutoFit/>
          </a:bodyPr>
          <a:lstStyle/>
          <a:p>
            <a:r>
              <a:rPr lang="ru-RU" sz="3200" dirty="0" smtClean="0">
                <a:solidFill>
                  <a:schemeClr val="bg2">
                    <a:lumMod val="50000"/>
                  </a:schemeClr>
                </a:solidFill>
              </a:rPr>
              <a:t>Сколько стоит лечение?</a:t>
            </a:r>
            <a:endParaRPr lang="ru-RU" sz="3200" dirty="0">
              <a:solidFill>
                <a:schemeClr val="bg2">
                  <a:lumMod val="50000"/>
                </a:schemeClr>
              </a:solidFill>
            </a:endParaRPr>
          </a:p>
        </p:txBody>
      </p:sp>
    </p:spTree>
    <p:extLst>
      <p:ext uri="{BB962C8B-B14F-4D97-AF65-F5344CB8AC3E}">
        <p14:creationId xmlns:p14="http://schemas.microsoft.com/office/powerpoint/2010/main" val="36370802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391" y="1844824"/>
            <a:ext cx="8928992" cy="2800767"/>
          </a:xfrm>
          <a:prstGeom prst="rect">
            <a:avLst/>
          </a:prstGeom>
          <a:noFill/>
        </p:spPr>
        <p:txBody>
          <a:bodyPr wrap="square" rtlCol="0">
            <a:spAutoFit/>
          </a:bodyPr>
          <a:lstStyle/>
          <a:p>
            <a:pPr algn="ctr"/>
            <a:r>
              <a:rPr lang="en-US" sz="4400" b="1" dirty="0" smtClean="0">
                <a:solidFill>
                  <a:schemeClr val="bg2">
                    <a:lumMod val="50000"/>
                  </a:schemeClr>
                </a:solidFill>
              </a:rPr>
              <a:t>1</a:t>
            </a:r>
            <a:r>
              <a:rPr lang="ru-RU" sz="4400" b="1" dirty="0" smtClean="0">
                <a:solidFill>
                  <a:schemeClr val="bg2">
                    <a:lumMod val="50000"/>
                  </a:schemeClr>
                </a:solidFill>
              </a:rPr>
              <a:t>.000.000 -</a:t>
            </a:r>
            <a:r>
              <a:rPr lang="en-US" sz="4400" b="1" dirty="0" smtClean="0">
                <a:solidFill>
                  <a:schemeClr val="bg2">
                    <a:lumMod val="50000"/>
                  </a:schemeClr>
                </a:solidFill>
              </a:rPr>
              <a:t> 3</a:t>
            </a:r>
            <a:r>
              <a:rPr lang="ru-RU" sz="4400" b="1" dirty="0" smtClean="0">
                <a:solidFill>
                  <a:schemeClr val="bg2">
                    <a:lumMod val="50000"/>
                  </a:schemeClr>
                </a:solidFill>
              </a:rPr>
              <a:t>.000.000 </a:t>
            </a:r>
            <a:r>
              <a:rPr lang="en-US" sz="4400" b="1" dirty="0" smtClean="0">
                <a:solidFill>
                  <a:schemeClr val="bg2">
                    <a:lumMod val="50000"/>
                  </a:schemeClr>
                </a:solidFill>
                <a:cs typeface="Arial" panose="020B0604020202020204" pitchFamily="34" charset="0"/>
              </a:rPr>
              <a:t>$</a:t>
            </a:r>
            <a:endParaRPr lang="ru-RU" sz="4400" b="1" dirty="0" smtClean="0">
              <a:solidFill>
                <a:schemeClr val="bg2">
                  <a:lumMod val="50000"/>
                </a:schemeClr>
              </a:solidFill>
              <a:cs typeface="Arial" panose="020B0604020202020204" pitchFamily="34" charset="0"/>
            </a:endParaRPr>
          </a:p>
          <a:p>
            <a:pPr algn="ctr"/>
            <a:endParaRPr lang="ru-RU" sz="4400" b="1" dirty="0" smtClean="0">
              <a:solidFill>
                <a:schemeClr val="bg2">
                  <a:lumMod val="50000"/>
                </a:schemeClr>
              </a:solidFill>
              <a:cs typeface="Arial" panose="020B0604020202020204" pitchFamily="34" charset="0"/>
            </a:endParaRPr>
          </a:p>
          <a:p>
            <a:pPr algn="ctr"/>
            <a:endParaRPr lang="ru-RU" sz="4400" b="1" dirty="0">
              <a:solidFill>
                <a:schemeClr val="bg2">
                  <a:lumMod val="50000"/>
                </a:schemeClr>
              </a:solidFill>
              <a:cs typeface="Arial" panose="020B0604020202020204" pitchFamily="34" charset="0"/>
            </a:endParaRPr>
          </a:p>
          <a:p>
            <a:pPr algn="ctr"/>
            <a:r>
              <a:rPr lang="ru-RU" sz="4400" b="1" dirty="0" smtClean="0">
                <a:solidFill>
                  <a:schemeClr val="bg2">
                    <a:lumMod val="50000"/>
                  </a:schemeClr>
                </a:solidFill>
                <a:cs typeface="Arial" panose="020B0604020202020204" pitchFamily="34" charset="0"/>
              </a:rPr>
              <a:t>65.000.000  -  200.000.000 рублей</a:t>
            </a:r>
            <a:endParaRPr lang="ru-RU" sz="4400" dirty="0">
              <a:solidFill>
                <a:schemeClr val="bg2">
                  <a:lumMod val="50000"/>
                </a:schemeClr>
              </a:solidFill>
            </a:endParaRPr>
          </a:p>
        </p:txBody>
      </p:sp>
    </p:spTree>
    <p:extLst>
      <p:ext uri="{BB962C8B-B14F-4D97-AF65-F5344CB8AC3E}">
        <p14:creationId xmlns:p14="http://schemas.microsoft.com/office/powerpoint/2010/main" val="31385494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6797" y="1645121"/>
            <a:ext cx="6667500" cy="4448175"/>
          </a:xfrm>
          <a:prstGeom prst="rect">
            <a:avLst/>
          </a:prstGeom>
        </p:spPr>
      </p:pic>
      <p:sp>
        <p:nvSpPr>
          <p:cNvPr id="3" name="TextBox 2"/>
          <p:cNvSpPr txBox="1"/>
          <p:nvPr/>
        </p:nvSpPr>
        <p:spPr>
          <a:xfrm>
            <a:off x="-31961" y="6093296"/>
            <a:ext cx="9145016" cy="646331"/>
          </a:xfrm>
          <a:prstGeom prst="rect">
            <a:avLst/>
          </a:prstGeom>
          <a:noFill/>
        </p:spPr>
        <p:txBody>
          <a:bodyPr wrap="square" rtlCol="0">
            <a:spAutoFit/>
          </a:bodyPr>
          <a:lstStyle/>
          <a:p>
            <a:pPr algn="ctr"/>
            <a:r>
              <a:rPr lang="ru-RU" dirty="0">
                <a:solidFill>
                  <a:schemeClr val="tx1">
                    <a:lumMod val="75000"/>
                    <a:lumOff val="25000"/>
                  </a:schemeClr>
                </a:solidFill>
              </a:rPr>
              <a:t>Самый дорогой в мире препарат </a:t>
            </a:r>
            <a:r>
              <a:rPr lang="ru-RU" dirty="0" smtClean="0">
                <a:solidFill>
                  <a:schemeClr val="tx1">
                    <a:lumMod val="75000"/>
                    <a:lumOff val="25000"/>
                  </a:schemeClr>
                </a:solidFill>
              </a:rPr>
              <a:t>для </a:t>
            </a:r>
            <a:r>
              <a:rPr lang="ru-RU" dirty="0">
                <a:solidFill>
                  <a:schemeClr val="tx1">
                    <a:lumMod val="75000"/>
                    <a:lumOff val="25000"/>
                  </a:schemeClr>
                </a:solidFill>
              </a:rPr>
              <a:t>лечения мышечной атрофии позвоночника (SMA) у детей, а разовое лечение обошлось в рекордные </a:t>
            </a:r>
            <a:r>
              <a:rPr lang="ru-RU" dirty="0" smtClean="0">
                <a:solidFill>
                  <a:schemeClr val="tx1">
                    <a:lumMod val="75000"/>
                    <a:lumOff val="25000"/>
                  </a:schemeClr>
                </a:solidFill>
              </a:rPr>
              <a:t>3,068 </a:t>
            </a:r>
            <a:r>
              <a:rPr lang="ru-RU" dirty="0">
                <a:solidFill>
                  <a:schemeClr val="tx1">
                    <a:lumMod val="75000"/>
                    <a:lumOff val="25000"/>
                  </a:schemeClr>
                </a:solidFill>
              </a:rPr>
              <a:t>млн долларов </a:t>
            </a:r>
            <a:r>
              <a:rPr lang="ru-RU" dirty="0" smtClean="0">
                <a:solidFill>
                  <a:schemeClr val="tx1">
                    <a:lumMod val="75000"/>
                    <a:lumOff val="25000"/>
                  </a:schemeClr>
                </a:solidFill>
              </a:rPr>
              <a:t>США</a:t>
            </a:r>
            <a:endParaRPr lang="ru-RU" dirty="0">
              <a:solidFill>
                <a:schemeClr val="tx1">
                  <a:lumMod val="75000"/>
                  <a:lumOff val="25000"/>
                </a:schemeClr>
              </a:solidFill>
            </a:endParaRPr>
          </a:p>
        </p:txBody>
      </p:sp>
      <p:sp>
        <p:nvSpPr>
          <p:cNvPr id="4" name="TextBox 3"/>
          <p:cNvSpPr txBox="1"/>
          <p:nvPr/>
        </p:nvSpPr>
        <p:spPr>
          <a:xfrm>
            <a:off x="482543" y="444792"/>
            <a:ext cx="8415215" cy="1200329"/>
          </a:xfrm>
          <a:prstGeom prst="rect">
            <a:avLst/>
          </a:prstGeom>
          <a:noFill/>
        </p:spPr>
        <p:txBody>
          <a:bodyPr wrap="square" rtlCol="0">
            <a:spAutoFit/>
          </a:bodyPr>
          <a:lstStyle/>
          <a:p>
            <a:r>
              <a:rPr lang="en-US" dirty="0">
                <a:solidFill>
                  <a:schemeClr val="tx1">
                    <a:lumMod val="75000"/>
                    <a:lumOff val="25000"/>
                  </a:schemeClr>
                </a:solidFill>
              </a:rPr>
              <a:t>Basel, May 24, 2019 - </a:t>
            </a:r>
            <a:r>
              <a:rPr lang="en-US" dirty="0" err="1">
                <a:solidFill>
                  <a:schemeClr val="tx1">
                    <a:lumMod val="75000"/>
                    <a:lumOff val="25000"/>
                  </a:schemeClr>
                </a:solidFill>
              </a:rPr>
              <a:t>AveXis</a:t>
            </a:r>
            <a:r>
              <a:rPr lang="en-US" dirty="0">
                <a:solidFill>
                  <a:schemeClr val="tx1">
                    <a:lumMod val="75000"/>
                    <a:lumOff val="25000"/>
                  </a:schemeClr>
                </a:solidFill>
              </a:rPr>
              <a:t>, a Novartis company, today announced innovative access programs for </a:t>
            </a:r>
            <a:r>
              <a:rPr lang="en-US" b="1" dirty="0" err="1">
                <a:solidFill>
                  <a:schemeClr val="tx1">
                    <a:lumMod val="75000"/>
                    <a:lumOff val="25000"/>
                  </a:schemeClr>
                </a:solidFill>
              </a:rPr>
              <a:t>Zolgensma</a:t>
            </a:r>
            <a:r>
              <a:rPr lang="en-US" b="1" baseline="30000" dirty="0">
                <a:solidFill>
                  <a:schemeClr val="tx1">
                    <a:lumMod val="75000"/>
                    <a:lumOff val="25000"/>
                  </a:schemeClr>
                </a:solidFill>
              </a:rPr>
              <a:t>®</a:t>
            </a:r>
            <a:r>
              <a:rPr lang="en-US" dirty="0">
                <a:solidFill>
                  <a:schemeClr val="tx1">
                    <a:lumMod val="75000"/>
                    <a:lumOff val="25000"/>
                  </a:schemeClr>
                </a:solidFill>
              </a:rPr>
              <a:t> (</a:t>
            </a:r>
            <a:r>
              <a:rPr lang="en-US" dirty="0" err="1">
                <a:solidFill>
                  <a:schemeClr val="tx1">
                    <a:lumMod val="75000"/>
                    <a:lumOff val="25000"/>
                  </a:schemeClr>
                </a:solidFill>
              </a:rPr>
              <a:t>onasemnogene</a:t>
            </a:r>
            <a:r>
              <a:rPr lang="en-US" dirty="0">
                <a:solidFill>
                  <a:schemeClr val="tx1">
                    <a:lumMod val="75000"/>
                    <a:lumOff val="25000"/>
                  </a:schemeClr>
                </a:solidFill>
              </a:rPr>
              <a:t> </a:t>
            </a:r>
            <a:r>
              <a:rPr lang="en-US" dirty="0" err="1">
                <a:solidFill>
                  <a:schemeClr val="tx1">
                    <a:lumMod val="75000"/>
                    <a:lumOff val="25000"/>
                  </a:schemeClr>
                </a:solidFill>
              </a:rPr>
              <a:t>abeparvovec-xioi</a:t>
            </a:r>
            <a:r>
              <a:rPr lang="en-US" dirty="0">
                <a:solidFill>
                  <a:schemeClr val="tx1">
                    <a:lumMod val="75000"/>
                    <a:lumOff val="25000"/>
                  </a:schemeClr>
                </a:solidFill>
              </a:rPr>
              <a:t>) for the </a:t>
            </a:r>
            <a:r>
              <a:rPr lang="en-US" b="1" dirty="0">
                <a:solidFill>
                  <a:schemeClr val="tx1">
                    <a:lumMod val="75000"/>
                    <a:lumOff val="25000"/>
                  </a:schemeClr>
                </a:solidFill>
              </a:rPr>
              <a:t>treatment of pediatric patients less than 2 years of age with spinal muscular atrophy (SMA) with bi-allelic mutations in the survival motor neuron 1 (</a:t>
            </a:r>
            <a:r>
              <a:rPr lang="en-US" b="1" i="1" dirty="0">
                <a:solidFill>
                  <a:schemeClr val="tx1">
                    <a:lumMod val="75000"/>
                    <a:lumOff val="25000"/>
                  </a:schemeClr>
                </a:solidFill>
              </a:rPr>
              <a:t>SMN1</a:t>
            </a:r>
            <a:r>
              <a:rPr lang="en-US" b="1" dirty="0">
                <a:solidFill>
                  <a:schemeClr val="tx1">
                    <a:lumMod val="75000"/>
                    <a:lumOff val="25000"/>
                  </a:schemeClr>
                </a:solidFill>
              </a:rPr>
              <a:t>) gene</a:t>
            </a:r>
            <a:r>
              <a:rPr lang="en-US" dirty="0">
                <a:solidFill>
                  <a:schemeClr val="tx1">
                    <a:lumMod val="75000"/>
                    <a:lumOff val="25000"/>
                  </a:schemeClr>
                </a:solidFill>
              </a:rPr>
              <a:t>.</a:t>
            </a:r>
            <a:endParaRPr lang="ru-RU" dirty="0">
              <a:solidFill>
                <a:schemeClr val="tx1">
                  <a:lumMod val="75000"/>
                  <a:lumOff val="25000"/>
                </a:schemeClr>
              </a:solidFill>
            </a:endParaRPr>
          </a:p>
        </p:txBody>
      </p:sp>
    </p:spTree>
    <p:extLst>
      <p:ext uri="{BB962C8B-B14F-4D97-AF65-F5344CB8AC3E}">
        <p14:creationId xmlns:p14="http://schemas.microsoft.com/office/powerpoint/2010/main" val="16807850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7724" y="2476618"/>
            <a:ext cx="5364596" cy="3576397"/>
          </a:xfrm>
          <a:prstGeom prst="rect">
            <a:avLst/>
          </a:prstGeom>
        </p:spPr>
      </p:pic>
      <p:sp>
        <p:nvSpPr>
          <p:cNvPr id="3" name="TextBox 2"/>
          <p:cNvSpPr txBox="1"/>
          <p:nvPr/>
        </p:nvSpPr>
        <p:spPr>
          <a:xfrm>
            <a:off x="2404838" y="1124744"/>
            <a:ext cx="4622356" cy="584775"/>
          </a:xfrm>
          <a:prstGeom prst="rect">
            <a:avLst/>
          </a:prstGeom>
          <a:noFill/>
        </p:spPr>
        <p:txBody>
          <a:bodyPr wrap="none" rtlCol="0">
            <a:spAutoFit/>
          </a:bodyPr>
          <a:lstStyle/>
          <a:p>
            <a:r>
              <a:rPr lang="ru-RU" sz="3200" dirty="0" smtClean="0">
                <a:solidFill>
                  <a:schemeClr val="bg2">
                    <a:lumMod val="50000"/>
                  </a:schemeClr>
                </a:solidFill>
              </a:rPr>
              <a:t>Пилюля от всех болезней</a:t>
            </a:r>
            <a:endParaRPr lang="ru-RU" sz="3200" dirty="0">
              <a:solidFill>
                <a:schemeClr val="bg2">
                  <a:lumMod val="50000"/>
                </a:schemeClr>
              </a:solidFill>
            </a:endParaRPr>
          </a:p>
        </p:txBody>
      </p:sp>
    </p:spTree>
    <p:extLst>
      <p:ext uri="{BB962C8B-B14F-4D97-AF65-F5344CB8AC3E}">
        <p14:creationId xmlns:p14="http://schemas.microsoft.com/office/powerpoint/2010/main" val="9989303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87548" y="2852936"/>
            <a:ext cx="5828775" cy="769441"/>
          </a:xfrm>
          <a:prstGeom prst="rect">
            <a:avLst/>
          </a:prstGeom>
          <a:noFill/>
        </p:spPr>
        <p:txBody>
          <a:bodyPr wrap="none" rtlCol="0">
            <a:spAutoFit/>
          </a:bodyPr>
          <a:lstStyle/>
          <a:p>
            <a:r>
              <a:rPr lang="ru-RU" sz="4400" b="1" dirty="0" smtClean="0">
                <a:solidFill>
                  <a:srgbClr val="FF0000"/>
                </a:solidFill>
                <a:latin typeface="Times New Roman" panose="02020603050405020304" pitchFamily="18" charset="0"/>
                <a:cs typeface="Times New Roman" panose="02020603050405020304" pitchFamily="18" charset="0"/>
              </a:rPr>
              <a:t>Спасибо за внимание!</a:t>
            </a:r>
            <a:endParaRPr lang="ru-RU" sz="4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53398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492896"/>
            <a:ext cx="8229600" cy="1143000"/>
          </a:xfrm>
        </p:spPr>
        <p:txBody>
          <a:bodyPr/>
          <a:lstStyle/>
          <a:p>
            <a:r>
              <a:rPr lang="ru-RU" dirty="0" smtClean="0">
                <a:solidFill>
                  <a:schemeClr val="bg2">
                    <a:lumMod val="50000"/>
                  </a:schemeClr>
                </a:solidFill>
              </a:rPr>
              <a:t>История генной терапии</a:t>
            </a:r>
            <a:endParaRPr lang="ru-RU" dirty="0">
              <a:solidFill>
                <a:schemeClr val="bg2">
                  <a:lumMod val="50000"/>
                </a:schemeClr>
              </a:solidFill>
            </a:endParaRPr>
          </a:p>
        </p:txBody>
      </p:sp>
    </p:spTree>
    <p:extLst>
      <p:ext uri="{BB962C8B-B14F-4D97-AF65-F5344CB8AC3E}">
        <p14:creationId xmlns:p14="http://schemas.microsoft.com/office/powerpoint/2010/main" val="8645339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082354"/>
          </a:xfrm>
          <a:noFill/>
          <a:ln>
            <a:noFill/>
          </a:ln>
        </p:spPr>
        <p:txBody>
          <a:bodyPr>
            <a:noAutofit/>
          </a:bodyPr>
          <a:lstStyle/>
          <a:p>
            <a:pPr algn="l"/>
            <a:r>
              <a:rPr lang="en-US" sz="1800" dirty="0"/>
              <a:t>398     </a:t>
            </a:r>
            <a:r>
              <a:rPr lang="en-US" sz="1200" dirty="0"/>
              <a:t>                                                                                                           </a:t>
            </a:r>
            <a:r>
              <a:rPr lang="en-US" sz="1200" dirty="0" smtClean="0"/>
              <a:t>   </a:t>
            </a:r>
            <a:r>
              <a:rPr lang="en-US" sz="1800" dirty="0" smtClean="0"/>
              <a:t>NATURE  </a:t>
            </a:r>
            <a:r>
              <a:rPr lang="en-US" sz="1800" dirty="0"/>
              <a:t>VOL   233  OCTOBER 8  1971</a:t>
            </a:r>
            <a:r>
              <a:rPr lang="ru-RU" sz="1200" dirty="0"/>
              <a:t/>
            </a:r>
            <a:br>
              <a:rPr lang="ru-RU" sz="1200" dirty="0"/>
            </a:br>
            <a:r>
              <a:rPr lang="en-US" sz="1200" dirty="0"/>
              <a:t> </a:t>
            </a:r>
            <a:r>
              <a:rPr lang="ru-RU" sz="1200" dirty="0"/>
              <a:t/>
            </a:r>
            <a:br>
              <a:rPr lang="ru-RU" sz="1200" dirty="0"/>
            </a:br>
            <a:r>
              <a:rPr lang="en-US" sz="3000" b="1" dirty="0">
                <a:latin typeface="Times New Roman" panose="02020603050405020304" pitchFamily="18" charset="0"/>
                <a:cs typeface="Times New Roman" panose="02020603050405020304" pitchFamily="18" charset="0"/>
              </a:rPr>
              <a:t>Bacterial Virus Gene Expression in Human Cells</a:t>
            </a:r>
            <a:r>
              <a:rPr lang="ru-RU" sz="2800" dirty="0"/>
              <a:t/>
            </a:r>
            <a:br>
              <a:rPr lang="ru-RU" sz="2800" dirty="0"/>
            </a:br>
            <a:r>
              <a:rPr lang="en-US" sz="1200" dirty="0"/>
              <a:t> </a:t>
            </a:r>
            <a:r>
              <a:rPr lang="ru-RU" sz="1200" dirty="0"/>
              <a:t/>
            </a:r>
            <a:br>
              <a:rPr lang="ru-RU" sz="1200" dirty="0"/>
            </a:br>
            <a:r>
              <a:rPr lang="de-DE" sz="2200" b="1" dirty="0">
                <a:latin typeface="Times New Roman" panose="02020603050405020304" pitchFamily="18" charset="0"/>
                <a:cs typeface="Times New Roman" panose="02020603050405020304" pitchFamily="18" charset="0"/>
              </a:rPr>
              <a:t>CARL  R.   MERRIL &amp;  MARK  R.   </a:t>
            </a:r>
            <a:r>
              <a:rPr lang="en-US" sz="2200" b="1" dirty="0">
                <a:latin typeface="Times New Roman" panose="02020603050405020304" pitchFamily="18" charset="0"/>
                <a:cs typeface="Times New Roman" panose="02020603050405020304" pitchFamily="18" charset="0"/>
              </a:rPr>
              <a:t>GEIER</a:t>
            </a: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Laboratory of General and Comparative Biochemistry, National Institute of Mental Health, Bethesda, Maryland 20014</a:t>
            </a:r>
            <a:r>
              <a:rPr lang="ru-RU" sz="1600" dirty="0">
                <a:latin typeface="Times New Roman" panose="02020603050405020304" pitchFamily="18" charset="0"/>
                <a:cs typeface="Times New Roman" panose="02020603050405020304" pitchFamily="18" charset="0"/>
              </a:rPr>
              <a:t/>
            </a:r>
            <a:br>
              <a:rPr lang="ru-RU" sz="1600" dirty="0">
                <a:latin typeface="Times New Roman" panose="02020603050405020304" pitchFamily="18" charset="0"/>
                <a:cs typeface="Times New Roman" panose="02020603050405020304" pitchFamily="18" charset="0"/>
              </a:rPr>
            </a:br>
            <a:r>
              <a:rPr lang="en-US" sz="1200" dirty="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
            </a:r>
            <a:br>
              <a:rPr lang="ru-RU" sz="1200" dirty="0">
                <a:latin typeface="Times New Roman" panose="02020603050405020304" pitchFamily="18" charset="0"/>
                <a:cs typeface="Times New Roman" panose="02020603050405020304" pitchFamily="18" charset="0"/>
              </a:rPr>
            </a:br>
            <a:r>
              <a:rPr lang="en-US" sz="2200" b="1" dirty="0">
                <a:latin typeface="Times New Roman" panose="02020603050405020304" pitchFamily="18" charset="0"/>
                <a:cs typeface="Times New Roman" panose="02020603050405020304" pitchFamily="18" charset="0"/>
              </a:rPr>
              <a:t>JOHN C.  PETRICCIANI</a:t>
            </a:r>
            <a:r>
              <a:rPr lang="ru-RU" sz="1200" dirty="0">
                <a:latin typeface="Times New Roman" panose="02020603050405020304" pitchFamily="18" charset="0"/>
                <a:cs typeface="Times New Roman" panose="02020603050405020304" pitchFamily="18" charset="0"/>
              </a:rPr>
              <a:t/>
            </a:r>
            <a:br>
              <a:rPr lang="ru-RU" sz="12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Laboratory of Pathology, Division of Biologics Standards, National Institutes of Health, Bethesda, Maryland 20014</a:t>
            </a:r>
            <a:endParaRPr lang="ru-RU" sz="16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467544" y="3645024"/>
            <a:ext cx="8280920" cy="2677656"/>
          </a:xfrm>
          <a:prstGeom prst="rect">
            <a:avLst/>
          </a:prstGeom>
          <a:noFill/>
        </p:spPr>
        <p:txBody>
          <a:bodyPr wrap="square" rtlCol="0">
            <a:spAutoFit/>
          </a:bodyPr>
          <a:lstStyle/>
          <a:p>
            <a:r>
              <a:rPr lang="en-US" sz="2800" dirty="0">
                <a:latin typeface="+mj-lt"/>
              </a:rPr>
              <a:t>Human fibroblasts, from a patient with congenital lack of </a:t>
            </a:r>
            <a:r>
              <a:rPr lang="en-US" sz="2800" dirty="0" smtClean="0">
                <a:latin typeface="+mj-lt"/>
                <a:sym typeface="Symbol"/>
              </a:rPr>
              <a:t></a:t>
            </a:r>
            <a:r>
              <a:rPr lang="en-US" sz="2800" dirty="0" smtClean="0">
                <a:latin typeface="+mj-lt"/>
              </a:rPr>
              <a:t>-</a:t>
            </a:r>
            <a:r>
              <a:rPr lang="en-US" sz="2800" dirty="0">
                <a:latin typeface="+mj-lt"/>
              </a:rPr>
              <a:t>D</a:t>
            </a:r>
            <a:r>
              <a:rPr lang="en-US" sz="2800" dirty="0" smtClean="0">
                <a:latin typeface="+mj-lt"/>
              </a:rPr>
              <a:t>-galactose-1-phos­phate  </a:t>
            </a:r>
            <a:r>
              <a:rPr lang="en-US" sz="2800" dirty="0" err="1" smtClean="0">
                <a:latin typeface="+mj-lt"/>
              </a:rPr>
              <a:t>uridyl</a:t>
            </a:r>
            <a:r>
              <a:rPr lang="en-US" sz="2800" dirty="0" smtClean="0">
                <a:latin typeface="+mj-lt"/>
              </a:rPr>
              <a:t> </a:t>
            </a:r>
            <a:r>
              <a:rPr lang="en-US" sz="2800" dirty="0" err="1" smtClean="0">
                <a:latin typeface="+mj-lt"/>
              </a:rPr>
              <a:t>transferase</a:t>
            </a:r>
            <a:r>
              <a:rPr lang="en-US" sz="2800" dirty="0" smtClean="0">
                <a:latin typeface="+mj-lt"/>
              </a:rPr>
              <a:t>  </a:t>
            </a:r>
            <a:r>
              <a:rPr lang="en-US" sz="2800" dirty="0">
                <a:latin typeface="+mj-lt"/>
              </a:rPr>
              <a:t>activity,  have been infected with transducing </a:t>
            </a:r>
            <a:r>
              <a:rPr lang="en-US" sz="2800" dirty="0" smtClean="0">
                <a:latin typeface="+mj-lt"/>
              </a:rPr>
              <a:t>bacterio­phage </a:t>
            </a:r>
            <a:r>
              <a:rPr lang="en-US" sz="2800" dirty="0">
                <a:latin typeface="+mj-lt"/>
              </a:rPr>
              <a:t>that </a:t>
            </a:r>
            <a:r>
              <a:rPr lang="en-US" sz="2800" dirty="0" err="1">
                <a:latin typeface="+mj-lt"/>
              </a:rPr>
              <a:t>harbours</a:t>
            </a:r>
            <a:r>
              <a:rPr lang="en-US" sz="2800" dirty="0">
                <a:latin typeface="+mj-lt"/>
              </a:rPr>
              <a:t> either wild type or defective   </a:t>
            </a:r>
            <a:r>
              <a:rPr lang="en-US" sz="2800" dirty="0" err="1">
                <a:latin typeface="+mj-lt"/>
              </a:rPr>
              <a:t>transferase</a:t>
            </a:r>
            <a:r>
              <a:rPr lang="en-US" sz="2800" dirty="0">
                <a:latin typeface="+mj-lt"/>
              </a:rPr>
              <a:t>  gene.  </a:t>
            </a:r>
            <a:r>
              <a:rPr lang="en-US" sz="2800" b="1" dirty="0" smtClean="0">
                <a:latin typeface="+mj-lt"/>
              </a:rPr>
              <a:t>Infection </a:t>
            </a:r>
            <a:r>
              <a:rPr lang="en-US" sz="2800" b="1" dirty="0">
                <a:latin typeface="+mj-lt"/>
              </a:rPr>
              <a:t>only by the former phage initiates trans­ </a:t>
            </a:r>
            <a:r>
              <a:rPr lang="en-US" sz="2800" b="1" dirty="0" err="1">
                <a:latin typeface="+mj-lt"/>
              </a:rPr>
              <a:t>ferase</a:t>
            </a:r>
            <a:r>
              <a:rPr lang="en-US" sz="2800" b="1" dirty="0">
                <a:latin typeface="+mj-lt"/>
              </a:rPr>
              <a:t> synthesis</a:t>
            </a:r>
            <a:r>
              <a:rPr lang="en-US" sz="2800" dirty="0">
                <a:latin typeface="+mj-lt"/>
              </a:rPr>
              <a:t>.</a:t>
            </a:r>
            <a:endParaRPr lang="ru-RU" sz="2800" dirty="0">
              <a:latin typeface="+mj-lt"/>
            </a:endParaRPr>
          </a:p>
        </p:txBody>
      </p:sp>
    </p:spTree>
    <p:extLst>
      <p:ext uri="{BB962C8B-B14F-4D97-AF65-F5344CB8AC3E}">
        <p14:creationId xmlns:p14="http://schemas.microsoft.com/office/powerpoint/2010/main" val="5785049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2215189"/>
            <a:ext cx="6136778" cy="4625947"/>
          </a:xfrm>
          <a:prstGeom prst="rect">
            <a:avLst/>
          </a:prstGeom>
        </p:spPr>
      </p:pic>
      <p:sp>
        <p:nvSpPr>
          <p:cNvPr id="2" name="Title 1"/>
          <p:cNvSpPr>
            <a:spLocks noGrp="1"/>
          </p:cNvSpPr>
          <p:nvPr>
            <p:ph type="title"/>
          </p:nvPr>
        </p:nvSpPr>
        <p:spPr>
          <a:xfrm>
            <a:off x="457200" y="274638"/>
            <a:ext cx="4546848" cy="1138138"/>
          </a:xfrm>
        </p:spPr>
        <p:txBody>
          <a:bodyPr>
            <a:normAutofit fontScale="90000"/>
          </a:bodyPr>
          <a:lstStyle/>
          <a:p>
            <a:pPr algn="l"/>
            <a:r>
              <a:rPr lang="ru-RU" sz="2000" dirty="0"/>
              <a:t>3 </a:t>
            </a:r>
            <a:r>
              <a:rPr lang="ru-RU" sz="2000" dirty="0" err="1"/>
              <a:t>March</a:t>
            </a:r>
            <a:r>
              <a:rPr lang="ru-RU" sz="2000" dirty="0"/>
              <a:t> 1972, </a:t>
            </a:r>
            <a:r>
              <a:rPr lang="ru-RU" sz="2000" dirty="0" err="1"/>
              <a:t>Volume</a:t>
            </a:r>
            <a:r>
              <a:rPr lang="ru-RU" sz="2000" dirty="0"/>
              <a:t> 175, </a:t>
            </a:r>
            <a:r>
              <a:rPr lang="ru-RU" sz="2000" dirty="0" err="1" smtClean="0"/>
              <a:t>Number</a:t>
            </a:r>
            <a:r>
              <a:rPr lang="en-US" sz="2000" dirty="0" smtClean="0"/>
              <a:t> </a:t>
            </a:r>
            <a:r>
              <a:rPr lang="ru-RU" sz="2000" dirty="0" smtClean="0"/>
              <a:t> 4025</a:t>
            </a:r>
            <a:r>
              <a:rPr lang="en-US" sz="1600" dirty="0"/>
              <a:t/>
            </a:r>
            <a:br>
              <a:rPr lang="en-US" sz="1600" dirty="0"/>
            </a:br>
            <a:r>
              <a:rPr lang="en-US" sz="2700" b="1" dirty="0" smtClean="0">
                <a:latin typeface="Bodoni Bd BT" panose="02070803080706020303" pitchFamily="18" charset="0"/>
                <a:cs typeface="Times New Roman" panose="02020603050405020304" pitchFamily="18" charset="0"/>
              </a:rPr>
              <a:t>SCIENCE</a:t>
            </a:r>
            <a:r>
              <a:rPr lang="en-US" sz="3200" b="1" dirty="0" smtClean="0">
                <a:latin typeface="Bodoni Bd BT" panose="02070803080706020303" pitchFamily="18" charset="0"/>
                <a:cs typeface="Times New Roman" panose="02020603050405020304" pitchFamily="18" charset="0"/>
              </a:rPr>
              <a:t/>
            </a:r>
            <a:br>
              <a:rPr lang="en-US" sz="3200" b="1" dirty="0" smtClean="0">
                <a:latin typeface="Bodoni Bd BT" panose="02070803080706020303" pitchFamily="18" charset="0"/>
                <a:cs typeface="Times New Roman" panose="02020603050405020304" pitchFamily="18" charset="0"/>
              </a:rPr>
            </a:br>
            <a:endParaRPr lang="ru-RU" sz="3200" b="1" dirty="0"/>
          </a:p>
        </p:txBody>
      </p:sp>
      <p:sp>
        <p:nvSpPr>
          <p:cNvPr id="4" name="TextBox 3"/>
          <p:cNvSpPr txBox="1"/>
          <p:nvPr/>
        </p:nvSpPr>
        <p:spPr>
          <a:xfrm>
            <a:off x="459880" y="901629"/>
            <a:ext cx="7928544" cy="1415772"/>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Gene Therapy for Human Genetic Disease?</a:t>
            </a:r>
            <a:r>
              <a:rPr lang="ru-RU" sz="3200" dirty="0" smtClean="0">
                <a:latin typeface="Times New Roman" panose="02020603050405020304" pitchFamily="18" charset="0"/>
                <a:cs typeface="Times New Roman" panose="02020603050405020304" pitchFamily="18" charset="0"/>
              </a:rPr>
              <a:t/>
            </a:r>
            <a:br>
              <a:rPr lang="ru-RU" sz="3200" dirty="0" smtClean="0">
                <a:latin typeface="Times New Roman" panose="02020603050405020304" pitchFamily="18" charset="0"/>
                <a:cs typeface="Times New Roman" panose="02020603050405020304" pitchFamily="18" charset="0"/>
              </a:rPr>
            </a:br>
            <a:endParaRPr lang="en-US" sz="1200" dirty="0" smtClean="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Proposals for genetic manipulation in humans raise difficult scientific and ethical problems.</a:t>
            </a:r>
            <a:r>
              <a:rPr lang="ru-RU" sz="1600" dirty="0" smtClean="0">
                <a:latin typeface="Times New Roman" panose="02020603050405020304" pitchFamily="18" charset="0"/>
                <a:cs typeface="Times New Roman" panose="02020603050405020304" pitchFamily="18" charset="0"/>
              </a:rPr>
              <a:t/>
            </a:r>
            <a:br>
              <a:rPr lang="ru-RU" sz="1600" dirty="0" smtClean="0">
                <a:latin typeface="Times New Roman" panose="02020603050405020304" pitchFamily="18" charset="0"/>
                <a:cs typeface="Times New Roman" panose="02020603050405020304" pitchFamily="18" charset="0"/>
              </a:rPr>
            </a:br>
            <a:endParaRPr lang="en-US" sz="1200" dirty="0" smtClean="0">
              <a:latin typeface="Times New Roman" panose="02020603050405020304" pitchFamily="18" charset="0"/>
              <a:cs typeface="Times New Roman" panose="02020603050405020304" pitchFamily="18" charset="0"/>
            </a:endParaRPr>
          </a:p>
          <a:p>
            <a:r>
              <a:rPr lang="ru-RU" b="1" dirty="0" err="1" smtClean="0">
                <a:latin typeface="Times New Roman" panose="02020603050405020304" pitchFamily="18" charset="0"/>
                <a:cs typeface="Times New Roman" panose="02020603050405020304" pitchFamily="18" charset="0"/>
              </a:rPr>
              <a:t>Theodore</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Friedmann</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and</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Richard</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Roblin</a:t>
            </a:r>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32112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2840896"/>
            <a:ext cx="6797422" cy="3994649"/>
          </a:xfrm>
          <a:prstGeom prst="rect">
            <a:avLst/>
          </a:prstGeom>
        </p:spPr>
      </p:pic>
      <p:sp>
        <p:nvSpPr>
          <p:cNvPr id="2" name="Title 1"/>
          <p:cNvSpPr>
            <a:spLocks noGrp="1"/>
          </p:cNvSpPr>
          <p:nvPr>
            <p:ph type="title"/>
          </p:nvPr>
        </p:nvSpPr>
        <p:spPr>
          <a:xfrm>
            <a:off x="254108" y="116632"/>
            <a:ext cx="8568952" cy="2952328"/>
          </a:xfrm>
        </p:spPr>
        <p:txBody>
          <a:bodyPr>
            <a:normAutofit/>
          </a:bodyPr>
          <a:lstStyle/>
          <a:p>
            <a:pPr algn="l"/>
            <a:r>
              <a:rPr lang="ru-RU" sz="1800" dirty="0" err="1"/>
              <a:t>Cell</a:t>
            </a:r>
            <a:r>
              <a:rPr lang="ru-RU" sz="1800" dirty="0"/>
              <a:t>, </a:t>
            </a:r>
            <a:r>
              <a:rPr lang="ru-RU" sz="1800" dirty="0" err="1"/>
              <a:t>Vol</a:t>
            </a:r>
            <a:r>
              <a:rPr lang="ru-RU" sz="1800" dirty="0"/>
              <a:t>. 37, 1053-1062, </a:t>
            </a:r>
            <a:r>
              <a:rPr lang="ru-RU" sz="1800" dirty="0" err="1"/>
              <a:t>July</a:t>
            </a:r>
            <a:r>
              <a:rPr lang="ru-RU" sz="1800" dirty="0"/>
              <a:t> </a:t>
            </a:r>
            <a:r>
              <a:rPr lang="ru-RU" sz="1800" dirty="0" smtClean="0"/>
              <a:t>1984</a:t>
            </a:r>
            <a:r>
              <a:rPr lang="en-US" sz="2000" dirty="0" smtClean="0"/>
              <a:t/>
            </a:r>
            <a:br>
              <a:rPr lang="en-US" sz="2000" dirty="0" smtClean="0"/>
            </a:br>
            <a:r>
              <a:rPr lang="en-US" sz="2700" dirty="0"/>
              <a:t>Construction and Applications of a </a:t>
            </a:r>
            <a:r>
              <a:rPr lang="en-US" sz="2700" dirty="0" smtClean="0"/>
              <a:t>Highly </a:t>
            </a:r>
            <a:r>
              <a:rPr lang="ru-RU" sz="2700" dirty="0" err="1" smtClean="0"/>
              <a:t>Transmissible</a:t>
            </a:r>
            <a:r>
              <a:rPr lang="ru-RU" sz="2700" dirty="0" smtClean="0"/>
              <a:t> </a:t>
            </a:r>
            <a:r>
              <a:rPr lang="ru-RU" sz="2700" dirty="0" err="1"/>
              <a:t>Murine</a:t>
            </a:r>
            <a:r>
              <a:rPr lang="ru-RU" sz="2700" dirty="0"/>
              <a:t> </a:t>
            </a:r>
            <a:r>
              <a:rPr lang="ru-RU" sz="2700" dirty="0" err="1"/>
              <a:t>Retrovirus</a:t>
            </a:r>
            <a:r>
              <a:rPr lang="ru-RU" sz="2700" dirty="0"/>
              <a:t> </a:t>
            </a:r>
            <a:r>
              <a:rPr lang="ru-RU" sz="2700" dirty="0" err="1"/>
              <a:t>Shuttle</a:t>
            </a:r>
            <a:r>
              <a:rPr lang="ru-RU" sz="2700" dirty="0"/>
              <a:t> </a:t>
            </a:r>
            <a:r>
              <a:rPr lang="ru-RU" sz="2700" dirty="0" err="1"/>
              <a:t>Vector</a:t>
            </a:r>
            <a:r>
              <a:rPr lang="ru-RU" sz="2700" dirty="0"/>
              <a:t/>
            </a:r>
            <a:br>
              <a:rPr lang="ru-RU" sz="2700" dirty="0"/>
            </a:br>
            <a:r>
              <a:rPr lang="en-US" sz="1300" dirty="0" smtClean="0"/>
              <a:t/>
            </a:r>
            <a:br>
              <a:rPr lang="en-US" sz="1300" dirty="0" smtClean="0"/>
            </a:br>
            <a:r>
              <a:rPr lang="en-US" sz="2200" b="1" dirty="0" smtClean="0"/>
              <a:t>Constance </a:t>
            </a:r>
            <a:r>
              <a:rPr lang="en-US" sz="2200" b="1" dirty="0"/>
              <a:t>L. </a:t>
            </a:r>
            <a:r>
              <a:rPr lang="en-US" sz="2200" b="1" dirty="0" err="1"/>
              <a:t>Cepko</a:t>
            </a:r>
            <a:r>
              <a:rPr lang="en-US" sz="2200" b="1" dirty="0"/>
              <a:t>, Bryan E. Roberts,* </a:t>
            </a:r>
            <a:r>
              <a:rPr lang="en-US" sz="2200" b="1" dirty="0" smtClean="0"/>
              <a:t>and  Richard </a:t>
            </a:r>
            <a:r>
              <a:rPr lang="en-US" sz="2200" b="1" dirty="0"/>
              <a:t>C. Mulligan</a:t>
            </a:r>
            <a:r>
              <a:rPr lang="ru-RU" sz="1300" dirty="0"/>
              <a:t/>
            </a:r>
            <a:br>
              <a:rPr lang="ru-RU" sz="1300" dirty="0"/>
            </a:br>
            <a:r>
              <a:rPr lang="en-US" sz="1300" dirty="0" smtClean="0"/>
              <a:t/>
            </a:r>
            <a:br>
              <a:rPr lang="en-US" sz="1300" dirty="0" smtClean="0"/>
            </a:br>
            <a:r>
              <a:rPr lang="en-US" sz="2000" dirty="0" smtClean="0"/>
              <a:t>Department </a:t>
            </a:r>
            <a:r>
              <a:rPr lang="en-US" sz="2000" dirty="0"/>
              <a:t>of Biology and Center for Cancer </a:t>
            </a:r>
            <a:r>
              <a:rPr lang="en-US" sz="2000" dirty="0" smtClean="0"/>
              <a:t>Research Massachusetts </a:t>
            </a:r>
            <a:r>
              <a:rPr lang="en-US" sz="2000" dirty="0"/>
              <a:t>Institute of </a:t>
            </a:r>
            <a:r>
              <a:rPr lang="en-US" sz="2000" dirty="0" smtClean="0"/>
              <a:t>Technology Cambridge</a:t>
            </a:r>
            <a:r>
              <a:rPr lang="en-US" sz="2000" dirty="0"/>
              <a:t>, Massachusetts 02139</a:t>
            </a:r>
            <a:r>
              <a:rPr lang="ru-RU" sz="2000" dirty="0"/>
              <a:t/>
            </a:r>
            <a:br>
              <a:rPr lang="ru-RU" sz="2000" dirty="0"/>
            </a:br>
            <a:r>
              <a:rPr lang="ru-RU" sz="2000" dirty="0" err="1"/>
              <a:t>Whitehead</a:t>
            </a:r>
            <a:r>
              <a:rPr lang="ru-RU" sz="2000" dirty="0"/>
              <a:t> </a:t>
            </a:r>
            <a:r>
              <a:rPr lang="ru-RU" sz="2000" dirty="0" err="1"/>
              <a:t>Institute</a:t>
            </a:r>
            <a:r>
              <a:rPr lang="ru-RU" sz="2000" dirty="0"/>
              <a:t> </a:t>
            </a:r>
            <a:r>
              <a:rPr lang="ru-RU" sz="2000" dirty="0" err="1"/>
              <a:t>for</a:t>
            </a:r>
            <a:r>
              <a:rPr lang="ru-RU" sz="2000" dirty="0"/>
              <a:t> </a:t>
            </a:r>
            <a:r>
              <a:rPr lang="ru-RU" sz="2000" dirty="0" err="1"/>
              <a:t>Biomedical</a:t>
            </a:r>
            <a:r>
              <a:rPr lang="ru-RU" sz="2000" dirty="0"/>
              <a:t> </a:t>
            </a:r>
            <a:r>
              <a:rPr lang="ru-RU" sz="2000" dirty="0" err="1" smtClean="0"/>
              <a:t>Research</a:t>
            </a:r>
            <a:r>
              <a:rPr lang="en-US" sz="2000" dirty="0" smtClean="0"/>
              <a:t> </a:t>
            </a:r>
            <a:r>
              <a:rPr lang="ru-RU" sz="2000" dirty="0" err="1" smtClean="0"/>
              <a:t>Cambridge</a:t>
            </a:r>
            <a:r>
              <a:rPr lang="ru-RU" sz="2000" dirty="0"/>
              <a:t>, </a:t>
            </a:r>
            <a:r>
              <a:rPr lang="ru-RU" sz="2000" dirty="0" err="1"/>
              <a:t>Massachusetts</a:t>
            </a:r>
            <a:r>
              <a:rPr lang="ru-RU" sz="2000" dirty="0"/>
              <a:t> </a:t>
            </a:r>
            <a:r>
              <a:rPr lang="ru-RU" sz="2000" dirty="0" smtClean="0"/>
              <a:t>02139</a:t>
            </a:r>
            <a:endParaRPr lang="ru-RU" sz="3600" dirty="0"/>
          </a:p>
        </p:txBody>
      </p:sp>
    </p:spTree>
    <p:extLst>
      <p:ext uri="{BB962C8B-B14F-4D97-AF65-F5344CB8AC3E}">
        <p14:creationId xmlns:p14="http://schemas.microsoft.com/office/powerpoint/2010/main" val="18722415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293" y="527194"/>
            <a:ext cx="8229600" cy="1407309"/>
          </a:xfrm>
        </p:spPr>
        <p:txBody>
          <a:bodyPr>
            <a:noAutofit/>
          </a:bodyPr>
          <a:lstStyle/>
          <a:p>
            <a:r>
              <a:rPr lang="en-US" sz="2400" dirty="0"/>
              <a:t>GENE TRANSFER INTO HUMANS-IMMUNOTHERAPY OF PATIENTS  WITH </a:t>
            </a:r>
            <a:r>
              <a:rPr lang="en-US" sz="2400" dirty="0" smtClean="0"/>
              <a:t>ADVANCED MELANOMA</a:t>
            </a:r>
            <a:r>
              <a:rPr lang="en-US" sz="2400" dirty="0"/>
              <a:t>, USING TUMOR-INFILTRATING LYMPHOCYTES MODIFIED BY RETROVIRAL GENE </a:t>
            </a:r>
            <a:r>
              <a:rPr lang="en-US" sz="2400" dirty="0" smtClean="0"/>
              <a:t>TRANSDUCTION</a:t>
            </a:r>
            <a:endParaRPr lang="ru-RU" sz="24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471" y="1916832"/>
            <a:ext cx="8388422" cy="107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11560" y="3212976"/>
            <a:ext cx="8136904" cy="2677656"/>
          </a:xfrm>
          <a:prstGeom prst="rect">
            <a:avLst/>
          </a:prstGeom>
          <a:noFill/>
        </p:spPr>
        <p:txBody>
          <a:bodyPr wrap="square" rtlCol="0">
            <a:spAutoFit/>
          </a:bodyPr>
          <a:lstStyle/>
          <a:p>
            <a:r>
              <a:rPr lang="en-US" sz="2800" dirty="0" smtClean="0"/>
              <a:t>…Antitumor  </a:t>
            </a:r>
            <a:r>
              <a:rPr lang="en-US" sz="2800" dirty="0"/>
              <a:t>effects after treatment with </a:t>
            </a:r>
            <a:r>
              <a:rPr lang="ru-RU" sz="2800" dirty="0" err="1"/>
              <a:t>tumor-infiltrating</a:t>
            </a:r>
            <a:r>
              <a:rPr lang="ru-RU" sz="2800" dirty="0"/>
              <a:t> </a:t>
            </a:r>
            <a:r>
              <a:rPr lang="ru-RU" sz="2800" dirty="0" err="1" smtClean="0"/>
              <a:t>lymphocytes</a:t>
            </a:r>
            <a:r>
              <a:rPr lang="en-US" sz="2800" dirty="0" smtClean="0"/>
              <a:t> (TIL)  </a:t>
            </a:r>
            <a:r>
              <a:rPr lang="en-US" sz="2800" dirty="0"/>
              <a:t>and </a:t>
            </a:r>
            <a:r>
              <a:rPr lang="en-US" sz="2800" dirty="0" smtClean="0"/>
              <a:t>interleukin-2  </a:t>
            </a:r>
            <a:r>
              <a:rPr lang="en-US" sz="2800" dirty="0"/>
              <a:t>were seen in three  patients  in this study, </a:t>
            </a:r>
            <a:r>
              <a:rPr lang="en-US" sz="2800" b="1" dirty="0"/>
              <a:t>including  complete regression of cutaneous, mucosal, and  lung  metastases</a:t>
            </a:r>
            <a:r>
              <a:rPr lang="en-US" sz="2800" dirty="0"/>
              <a:t>  that  continued  11 months  after treatment in Patient  </a:t>
            </a:r>
            <a:r>
              <a:rPr lang="en-US" sz="2800" dirty="0" smtClean="0"/>
              <a:t>5…</a:t>
            </a:r>
            <a:endParaRPr lang="ru-RU" sz="2800" dirty="0"/>
          </a:p>
        </p:txBody>
      </p:sp>
      <p:sp>
        <p:nvSpPr>
          <p:cNvPr id="6" name="TextBox 5"/>
          <p:cNvSpPr txBox="1"/>
          <p:nvPr/>
        </p:nvSpPr>
        <p:spPr>
          <a:xfrm>
            <a:off x="611560" y="188640"/>
            <a:ext cx="8136904"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570                  </a:t>
            </a:r>
            <a:r>
              <a:rPr lang="en-US" sz="1600" b="1" dirty="0" smtClean="0">
                <a:latin typeface="Times New Roman" panose="02020603050405020304" pitchFamily="18" charset="0"/>
                <a:cs typeface="Times New Roman" panose="02020603050405020304" pitchFamily="18" charset="0"/>
              </a:rPr>
              <a:t>THE  </a:t>
            </a:r>
            <a:r>
              <a:rPr lang="en-US" sz="1600" b="1" dirty="0">
                <a:latin typeface="Times New Roman" panose="02020603050405020304" pitchFamily="18" charset="0"/>
                <a:cs typeface="Times New Roman" panose="02020603050405020304" pitchFamily="18" charset="0"/>
              </a:rPr>
              <a:t>NEW ENGLAND JOURNAL  OF MEDICINE</a:t>
            </a:r>
            <a:r>
              <a:rPr lang="en-US" sz="1600" dirty="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Aug. 30, </a:t>
            </a:r>
            <a:r>
              <a:rPr lang="en-US" sz="1600" dirty="0" smtClean="0">
                <a:latin typeface="Times New Roman" panose="02020603050405020304" pitchFamily="18" charset="0"/>
                <a:cs typeface="Times New Roman" panose="02020603050405020304" pitchFamily="18" charset="0"/>
              </a:rPr>
              <a:t>1990</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22838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260648"/>
            <a:ext cx="8064896" cy="338554"/>
          </a:xfrm>
          <a:prstGeom prst="rect">
            <a:avLst/>
          </a:prstGeom>
          <a:noFill/>
        </p:spPr>
        <p:txBody>
          <a:bodyPr wrap="square" rtlCol="0">
            <a:spAutoFit/>
          </a:bodyPr>
          <a:lstStyle/>
          <a:p>
            <a:r>
              <a:rPr lang="ru-RU" sz="1600" dirty="0"/>
              <a:t>SCIENCE * VOL. 270 * 20 OCTOBER </a:t>
            </a:r>
            <a:r>
              <a:rPr lang="ru-RU" sz="1600" dirty="0" smtClean="0"/>
              <a:t>1995</a:t>
            </a:r>
            <a:r>
              <a:rPr lang="en-US" sz="1600" dirty="0" smtClean="0"/>
              <a:t>                                                                                           475</a:t>
            </a:r>
            <a:endParaRPr lang="ru-RU" sz="1600" dirty="0"/>
          </a:p>
        </p:txBody>
      </p:sp>
      <p:sp>
        <p:nvSpPr>
          <p:cNvPr id="3" name="TextBox 2"/>
          <p:cNvSpPr txBox="1"/>
          <p:nvPr/>
        </p:nvSpPr>
        <p:spPr>
          <a:xfrm>
            <a:off x="683568" y="836712"/>
            <a:ext cx="8208912" cy="4985980"/>
          </a:xfrm>
          <a:prstGeom prst="rect">
            <a:avLst/>
          </a:prstGeom>
          <a:noFill/>
        </p:spPr>
        <p:txBody>
          <a:bodyPr wrap="square" rtlCol="0">
            <a:spAutoFit/>
          </a:bodyPr>
          <a:lstStyle/>
          <a:p>
            <a:r>
              <a:rPr lang="en-US" sz="2400" dirty="0"/>
              <a:t>T Lymphocyte-Directed Gene Therapy for ADASCID:</a:t>
            </a:r>
            <a:endParaRPr lang="ru-RU" sz="2400" dirty="0"/>
          </a:p>
          <a:p>
            <a:r>
              <a:rPr lang="en-US" sz="2400" dirty="0"/>
              <a:t>Initial Trial Results After 4 Years</a:t>
            </a:r>
            <a:endParaRPr lang="ru-RU" sz="2400" dirty="0"/>
          </a:p>
          <a:p>
            <a:endParaRPr lang="en-US" dirty="0" smtClean="0"/>
          </a:p>
          <a:p>
            <a:r>
              <a:rPr lang="en-US" dirty="0" smtClean="0"/>
              <a:t>R</a:t>
            </a:r>
            <a:r>
              <a:rPr lang="en-US" dirty="0"/>
              <a:t>. Michael </a:t>
            </a:r>
            <a:r>
              <a:rPr lang="en-US" dirty="0" err="1"/>
              <a:t>Blaese</a:t>
            </a:r>
            <a:r>
              <a:rPr lang="en-US" dirty="0"/>
              <a:t>,* Kenneth W. Culver, A. Dusty Miller</a:t>
            </a:r>
            <a:r>
              <a:rPr lang="en-US" dirty="0" smtClean="0"/>
              <a:t>, Charles </a:t>
            </a:r>
            <a:r>
              <a:rPr lang="en-US" dirty="0"/>
              <a:t>S. Carter, Thomas Fleisher, Mario </a:t>
            </a:r>
            <a:r>
              <a:rPr lang="en-US" dirty="0" err="1"/>
              <a:t>Clerici</a:t>
            </a:r>
            <a:r>
              <a:rPr lang="en-US" dirty="0" smtClean="0"/>
              <a:t>, Gene </a:t>
            </a:r>
            <a:r>
              <a:rPr lang="en-US" dirty="0"/>
              <a:t>Shearer, Lauren Chang, </a:t>
            </a:r>
            <a:r>
              <a:rPr lang="en-US" dirty="0" err="1"/>
              <a:t>Yawen</a:t>
            </a:r>
            <a:r>
              <a:rPr lang="en-US" dirty="0"/>
              <a:t> Chiang, Paul </a:t>
            </a:r>
            <a:r>
              <a:rPr lang="en-US" dirty="0" err="1"/>
              <a:t>Tolstoshev</a:t>
            </a:r>
            <a:r>
              <a:rPr lang="en-US" dirty="0"/>
              <a:t>,</a:t>
            </a:r>
            <a:endParaRPr lang="ru-RU" dirty="0"/>
          </a:p>
          <a:p>
            <a:r>
              <a:rPr lang="en-US" dirty="0"/>
              <a:t>Jay J. Greenblatt, </a:t>
            </a:r>
            <a:r>
              <a:rPr lang="en-US" dirty="0" smtClean="0"/>
              <a:t>Steven </a:t>
            </a:r>
            <a:r>
              <a:rPr lang="en-US" dirty="0"/>
              <a:t>A. Rosenberg, Harvey Klein</a:t>
            </a:r>
            <a:r>
              <a:rPr lang="en-US" dirty="0" smtClean="0"/>
              <a:t>, Melvin </a:t>
            </a:r>
            <a:r>
              <a:rPr lang="en-US" dirty="0"/>
              <a:t>Berger, Craig A. Mullen</a:t>
            </a:r>
            <a:r>
              <a:rPr lang="en-US" dirty="0" smtClean="0"/>
              <a:t>, </a:t>
            </a:r>
            <a:r>
              <a:rPr lang="en-US" dirty="0"/>
              <a:t>W. Jay Ramsey, Linda </a:t>
            </a:r>
            <a:r>
              <a:rPr lang="en-US" dirty="0" err="1"/>
              <a:t>Muul</a:t>
            </a:r>
            <a:r>
              <a:rPr lang="en-US" dirty="0" smtClean="0"/>
              <a:t>, Richard </a:t>
            </a:r>
            <a:r>
              <a:rPr lang="en-US" dirty="0"/>
              <a:t>A. Morgan, W. French Anderson</a:t>
            </a:r>
            <a:endParaRPr lang="ru-RU" dirty="0"/>
          </a:p>
          <a:p>
            <a:endParaRPr lang="en-US" dirty="0" smtClean="0"/>
          </a:p>
          <a:p>
            <a:r>
              <a:rPr lang="en-US" dirty="0" smtClean="0"/>
              <a:t>In </a:t>
            </a:r>
            <a:r>
              <a:rPr lang="en-US" dirty="0"/>
              <a:t>1990, a clinical trial was started using retroviral-mediated transfer of the adenosine</a:t>
            </a:r>
            <a:endParaRPr lang="ru-RU" dirty="0"/>
          </a:p>
          <a:p>
            <a:r>
              <a:rPr lang="en-US" dirty="0"/>
              <a:t>deaminase (ADA) gene into the T cells of two children with severe combined </a:t>
            </a:r>
            <a:r>
              <a:rPr lang="en-US" dirty="0" smtClean="0"/>
              <a:t>immunodeficiency (</a:t>
            </a:r>
            <a:r>
              <a:rPr lang="en-US" dirty="0"/>
              <a:t>ADA- SCID). The number of blood T cells normalized as did many cellular </a:t>
            </a:r>
            <a:r>
              <a:rPr lang="en-US" dirty="0" smtClean="0"/>
              <a:t>and humoral </a:t>
            </a:r>
            <a:r>
              <a:rPr lang="en-US" dirty="0"/>
              <a:t>immune responses. Gene treatment ended after 2 years, but integrated </a:t>
            </a:r>
            <a:r>
              <a:rPr lang="en-US" dirty="0" smtClean="0"/>
              <a:t>vector and </a:t>
            </a:r>
            <a:r>
              <a:rPr lang="en-US" dirty="0"/>
              <a:t>ADA gene expression in T cells persisted. Although many components remain to </a:t>
            </a:r>
            <a:r>
              <a:rPr lang="en-US" dirty="0" smtClean="0"/>
              <a:t>be perfected</a:t>
            </a:r>
            <a:r>
              <a:rPr lang="en-US" dirty="0"/>
              <a:t>, it is concluded here that </a:t>
            </a:r>
            <a:r>
              <a:rPr lang="en-US" sz="2400" b="1" dirty="0"/>
              <a:t>gene therapy can be a safe and effective addition </a:t>
            </a:r>
            <a:r>
              <a:rPr lang="en-US" sz="2400" b="1" dirty="0" smtClean="0"/>
              <a:t>to treatment </a:t>
            </a:r>
            <a:r>
              <a:rPr lang="en-US" sz="2400" b="1" dirty="0"/>
              <a:t>for some patients with this severe immunodeficiency disease</a:t>
            </a:r>
            <a:r>
              <a:rPr lang="en-US" sz="2400" dirty="0"/>
              <a:t>.</a:t>
            </a:r>
            <a:endParaRPr lang="ru-RU" sz="2400" dirty="0"/>
          </a:p>
        </p:txBody>
      </p:sp>
    </p:spTree>
    <p:extLst>
      <p:ext uri="{BB962C8B-B14F-4D97-AF65-F5344CB8AC3E}">
        <p14:creationId xmlns:p14="http://schemas.microsoft.com/office/powerpoint/2010/main" val="6386345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998</TotalTime>
  <Words>1051</Words>
  <Application>Microsoft Office PowerPoint</Application>
  <PresentationFormat>On-screen Show (4:3)</PresentationFormat>
  <Paragraphs>231</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Генная терапия: в шаге от цели</vt:lpstr>
      <vt:lpstr>Содержание сообщения</vt:lpstr>
      <vt:lpstr>Генная Терапия - что это </vt:lpstr>
      <vt:lpstr>История генной терапии</vt:lpstr>
      <vt:lpstr>398                                                                                                                   NATURE  VOL   233  OCTOBER 8  1971   Bacterial Virus Gene Expression in Human Cells   CARL  R.   MERRIL &amp;  MARK  R.   GEIER Laboratory of General and Comparative Biochemistry, National Institute of Mental Health, Bethesda, Maryland 20014   JOHN C.  PETRICCIANI Laboratory of Pathology, Division of Biologics Standards, National Institutes of Health, Bethesda, Maryland 20014</vt:lpstr>
      <vt:lpstr>3 March 1972, Volume 175, Number  4025 SCIENCE </vt:lpstr>
      <vt:lpstr>Cell, Vol. 37, 1053-1062, July 1984 Construction and Applications of a Highly Transmissible Murine Retrovirus Shuttle Vector  Constance L. Cepko, Bryan E. Roberts,* and  Richard C. Mulligan  Department of Biology and Center for Cancer Research Massachusetts Institute of Technology Cambridge, Massachusetts 02139 Whitehead Institute for Biomedical Research Cambridge, Massachusetts 02139</vt:lpstr>
      <vt:lpstr>GENE TRANSFER INTO HUMANS-IMMUNOTHERAPY OF PATIENTS  WITH ADVANCED MELANOMA, USING TUMOR-INFILTRATING LYMPHOCYTES MODIFIED BY RETROVIRAL GENE TRANSDUCTION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Sileks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Генная терапия: в шаге от цели</dc:title>
  <dc:creator>Alexey Zhigulin</dc:creator>
  <cp:lastModifiedBy>Alexey Zhigulin</cp:lastModifiedBy>
  <cp:revision>83</cp:revision>
  <dcterms:created xsi:type="dcterms:W3CDTF">2019-06-04T11:07:23Z</dcterms:created>
  <dcterms:modified xsi:type="dcterms:W3CDTF">2019-06-17T13:22:43Z</dcterms:modified>
</cp:coreProperties>
</file>